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3"/>
  </p:notesMasterIdLst>
  <p:handoutMasterIdLst>
    <p:handoutMasterId r:id="rId44"/>
  </p:handoutMasterIdLst>
  <p:sldIdLst>
    <p:sldId id="319" r:id="rId2"/>
    <p:sldId id="387" r:id="rId3"/>
    <p:sldId id="347" r:id="rId4"/>
    <p:sldId id="388" r:id="rId5"/>
    <p:sldId id="337" r:id="rId6"/>
    <p:sldId id="369" r:id="rId7"/>
    <p:sldId id="375" r:id="rId8"/>
    <p:sldId id="352" r:id="rId9"/>
    <p:sldId id="370" r:id="rId10"/>
    <p:sldId id="353" r:id="rId11"/>
    <p:sldId id="378" r:id="rId12"/>
    <p:sldId id="342" r:id="rId13"/>
    <p:sldId id="351" r:id="rId14"/>
    <p:sldId id="373" r:id="rId15"/>
    <p:sldId id="335" r:id="rId16"/>
    <p:sldId id="344" r:id="rId17"/>
    <p:sldId id="376" r:id="rId18"/>
    <p:sldId id="379" r:id="rId19"/>
    <p:sldId id="380" r:id="rId20"/>
    <p:sldId id="366" r:id="rId21"/>
    <p:sldId id="348" r:id="rId22"/>
    <p:sldId id="349" r:id="rId23"/>
    <p:sldId id="384" r:id="rId24"/>
    <p:sldId id="350" r:id="rId25"/>
    <p:sldId id="385" r:id="rId26"/>
    <p:sldId id="341" r:id="rId27"/>
    <p:sldId id="382" r:id="rId28"/>
    <p:sldId id="389" r:id="rId29"/>
    <p:sldId id="355" r:id="rId30"/>
    <p:sldId id="360" r:id="rId31"/>
    <p:sldId id="359" r:id="rId32"/>
    <p:sldId id="356" r:id="rId33"/>
    <p:sldId id="354" r:id="rId34"/>
    <p:sldId id="357" r:id="rId35"/>
    <p:sldId id="358" r:id="rId36"/>
    <p:sldId id="361" r:id="rId37"/>
    <p:sldId id="362" r:id="rId38"/>
    <p:sldId id="386" r:id="rId39"/>
    <p:sldId id="339" r:id="rId40"/>
    <p:sldId id="381" r:id="rId41"/>
    <p:sldId id="383" r:id="rId42"/>
  </p:sldIdLst>
  <p:sldSz cx="12192000" cy="6858000"/>
  <p:notesSz cx="6858000" cy="9144000"/>
  <p:embeddedFontLst>
    <p:embeddedFont>
      <p:font typeface="Open Sans" panose="020B060402020202020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939B5E8-EF71-43FF-B7B6-C3DB42F2B419}">
          <p14:sldIdLst>
            <p14:sldId id="319"/>
            <p14:sldId id="387"/>
            <p14:sldId id="347"/>
            <p14:sldId id="388"/>
          </p14:sldIdLst>
        </p14:section>
        <p14:section name="Stand der Technik" id="{CDD8C508-1B50-46D6-B7CC-FFB52AE2B290}">
          <p14:sldIdLst>
            <p14:sldId id="337"/>
          </p14:sldIdLst>
        </p14:section>
        <p14:section name="Analyse" id="{6368FECF-A9D6-4E2B-850A-51450B704BAA}">
          <p14:sldIdLst>
            <p14:sldId id="369"/>
            <p14:sldId id="375"/>
          </p14:sldIdLst>
        </p14:section>
        <p14:section name="Konzept" id="{E376154F-9774-459E-9E9C-59AD327EB00C}">
          <p14:sldIdLst>
            <p14:sldId id="352"/>
            <p14:sldId id="370"/>
            <p14:sldId id="353"/>
            <p14:sldId id="378"/>
          </p14:sldIdLst>
        </p14:section>
        <p14:section name="Auswertung" id="{C402185C-43CD-4F2F-BA95-BFAFA12FB760}">
          <p14:sldIdLst>
            <p14:sldId id="342"/>
            <p14:sldId id="351"/>
            <p14:sldId id="373"/>
            <p14:sldId id="335"/>
          </p14:sldIdLst>
        </p14:section>
        <p14:section name="Ende" id="{3CAF6AEF-7310-44C9-8E19-98BEE105B6AD}">
          <p14:sldIdLst>
            <p14:sldId id="344"/>
            <p14:sldId id="376"/>
            <p14:sldId id="379"/>
            <p14:sldId id="380"/>
            <p14:sldId id="366"/>
          </p14:sldIdLst>
        </p14:section>
        <p14:section name="Backup: Prototyp Bilder" id="{11E1ABF5-BE9C-4ED3-BFED-F3FA90A74AB7}">
          <p14:sldIdLst>
            <p14:sldId id="348"/>
            <p14:sldId id="349"/>
            <p14:sldId id="384"/>
            <p14:sldId id="350"/>
            <p14:sldId id="385"/>
            <p14:sldId id="341"/>
            <p14:sldId id="382"/>
            <p14:sldId id="389"/>
          </p14:sldIdLst>
        </p14:section>
        <p14:section name="UML-Diagramm Prototyp" id="{82F4958D-BBDF-B749-9CC3-4ED29B1C4DC6}">
          <p14:sldIdLst>
            <p14:sldId id="355"/>
            <p14:sldId id="360"/>
            <p14:sldId id="359"/>
            <p14:sldId id="356"/>
            <p14:sldId id="354"/>
            <p14:sldId id="357"/>
            <p14:sldId id="358"/>
          </p14:sldIdLst>
        </p14:section>
        <p14:section name="Interaktionsmechaniken" id="{A36B2DF8-1271-419A-97AC-C6D8B6891F78}">
          <p14:sldIdLst>
            <p14:sldId id="361"/>
            <p14:sldId id="362"/>
          </p14:sldIdLst>
        </p14:section>
        <p14:section name="Analyse" id="{BFACFBA5-2F99-3445-85BB-017FEDB1F02F}">
          <p14:sldIdLst>
            <p14:sldId id="386"/>
            <p14:sldId id="339"/>
            <p14:sldId id="381"/>
          </p14:sldIdLst>
        </p14:section>
        <p14:section name="Fragebogen" id="{18084D6B-F010-4E46-BB74-3368DE746BFC}">
          <p14:sldIdLst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00"/>
    <a:srgbClr val="33DD80"/>
    <a:srgbClr val="FFFFFF"/>
    <a:srgbClr val="13A983"/>
    <a:srgbClr val="009BA4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5" autoAdjust="0"/>
    <p:restoredTop sz="79592" autoAdjust="0"/>
  </p:normalViewPr>
  <p:slideViewPr>
    <p:cSldViewPr snapToGrid="0" snapToObjects="1">
      <p:cViewPr varScale="1">
        <p:scale>
          <a:sx n="86" d="100"/>
          <a:sy n="86" d="100"/>
        </p:scale>
        <p:origin x="11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Positive Aussagen</a:t>
            </a:r>
          </a:p>
        </c:rich>
      </c:tx>
      <c:layout>
        <c:manualLayout>
          <c:xMode val="edge"/>
          <c:yMode val="edge"/>
          <c:x val="0.22876918246054476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0225300184130217"/>
          <c:y val="0.11965485100399445"/>
          <c:w val="0.24747361232375797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C9-9644-8AD3-07423D34FC9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9C9-9644-8AD3-07423D34FC9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2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9C9-9644-8AD3-07423D34FC9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9C9-9644-8AD3-07423D34FC9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mich bei der Nutzung des Assistenzsystems sehr sicher gefühlt.</c:v>
                </c:pt>
                <c:pt idx="1">
                  <c:v>Ich kann mir gut vorstellen, dass die meisten Leute das Assistenzsystem schnell zu beherrschen lernen.</c:v>
                </c:pt>
                <c:pt idx="2">
                  <c:v>Ich finde, dass die verschiedenen Funktionen des Assistenzsystems gut integriert sind.</c:v>
                </c:pt>
                <c:pt idx="3">
                  <c:v>Ich empfinde das Assistenzsystem als einfach zu nutzen.</c:v>
                </c:pt>
                <c:pt idx="4">
                  <c:v>Ich kann mir sehr gut vorstellen das Assistenzsystem regelmäßig zu nutzen.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1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C9-9644-8AD3-07423D34F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32247616"/>
        <c:axId val="232248176"/>
      </c:barChart>
      <c:catAx>
        <c:axId val="232247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2248176"/>
        <c:crosses val="autoZero"/>
        <c:auto val="1"/>
        <c:lblAlgn val="ctr"/>
        <c:lblOffset val="100"/>
        <c:noMultiLvlLbl val="0"/>
      </c:catAx>
      <c:valAx>
        <c:axId val="232248176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2247616"/>
        <c:crossesAt val="1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ayout>
        <c:manualLayout>
          <c:xMode val="edge"/>
          <c:yMode val="edge"/>
          <c:x val="0.37629369814138669"/>
          <c:y val="0.93897344804785954"/>
          <c:w val="0.62292675271891251"/>
          <c:h val="5.83883698963900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</a:rPr>
              <a:t>Negative Aussagen</a:t>
            </a:r>
          </a:p>
        </c:rich>
      </c:tx>
      <c:layout>
        <c:manualLayout>
          <c:xMode val="edge"/>
          <c:yMode val="edge"/>
          <c:x val="0.23508106884057967"/>
          <c:y val="2.1105456446003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51116831297272058"/>
          <c:y val="0.11965485100399445"/>
          <c:w val="0.2466983695652174"/>
          <c:h val="0.72349546243072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Stimme gar nicht zu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673-804B-B2C4-72493564BB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1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673-804B-B2C4-72493564BB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673-804B-B2C4-72493564BB0A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673-804B-B2C4-72493564BB0A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Stimme voll zu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musste eine Menge Dinge lernen, bevor ich mit dem Assistenzsystem arbeiten konnte.</c:v>
                </c:pt>
                <c:pt idx="1">
                  <c:v>Ich empfinde die Bedienung als sehr umständlich.</c:v>
                </c:pt>
                <c:pt idx="2">
                  <c:v>Ich finde, dass es im Assistenzsystem zu viele Inkonsistenzen gibt.</c:v>
                </c:pt>
                <c:pt idx="3">
                  <c:v>Ich denke, dass ich technischen Support brauchen würde, um das Assistenzsystem zu nutzen.</c:v>
                </c:pt>
                <c:pt idx="4">
                  <c:v>Ich empfinde das Assistenzsystem als unnötig komplex.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673-804B-B2C4-72493564B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70058416"/>
        <c:axId val="230468048"/>
      </c:barChart>
      <c:catAx>
        <c:axId val="17005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0468048"/>
        <c:crosses val="autoZero"/>
        <c:auto val="1"/>
        <c:lblAlgn val="ctr"/>
        <c:lblOffset val="100"/>
        <c:noMultiLvlLbl val="0"/>
      </c:catAx>
      <c:valAx>
        <c:axId val="230468048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005841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87026687233895794"/>
          <c:y val="7.5995624382765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49773715071620583"/>
          <c:y val="0.13256863599361748"/>
          <c:w val="0.27143010657058469"/>
          <c:h val="0.693653628883124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57D-A349-8BA6-8458F056117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Nein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Ich habe schon mal ein Assistenzsystem zum Problemlösen verwendet.</c:v>
                </c:pt>
                <c:pt idx="1">
                  <c:v>Ich weiß, wie Rezepte bei verfahrenstechnischen Anlagen funktionieren.</c:v>
                </c:pt>
                <c:pt idx="2">
                  <c:v>Ich habe Erfahrung im Betrieb von verfahrenstechnischen Anlagen.</c:v>
                </c:pt>
                <c:pt idx="3">
                  <c:v>Ich weiß, was Services, im Kontext der modularen Anlagen, sind.</c:v>
                </c:pt>
                <c:pt idx="4">
                  <c:v>Ich weiß, was eine modulare Anlage ist.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57D-A349-8BA6-8458F0561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67515264"/>
        <c:axId val="167515824"/>
      </c:barChart>
      <c:catAx>
        <c:axId val="167515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7515824"/>
        <c:crosses val="autoZero"/>
        <c:auto val="1"/>
        <c:lblAlgn val="ctr"/>
        <c:lblOffset val="100"/>
        <c:noMultiLvlLbl val="0"/>
      </c:catAx>
      <c:valAx>
        <c:axId val="167515824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7515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39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wissen jetzt mit WAS Mensch und Maschine</a:t>
            </a:r>
            <a:r>
              <a:rPr lang="de-DE" baseline="0" dirty="0"/>
              <a:t> interagieren können, aber sie reden nach wie vor nicht miteinander.</a:t>
            </a:r>
          </a:p>
          <a:p>
            <a:r>
              <a:rPr lang="de-DE" baseline="0" dirty="0"/>
              <a:t>Um Informationen austauschen zu können müssen entsprechende Möglichkeiten vorhanden sein.</a:t>
            </a:r>
          </a:p>
          <a:p>
            <a:r>
              <a:rPr lang="de-DE" baseline="0" dirty="0"/>
              <a:t>Das System stellt dem Mensch entsprechende Optionen </a:t>
            </a:r>
            <a:r>
              <a:rPr lang="de-DE" baseline="0"/>
              <a:t>zur Verfügung.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85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</a:t>
            </a:r>
            <a:r>
              <a:rPr lang="de-DE" baseline="0" dirty="0"/>
              <a:t> welchen Aspekten kann die Assistenz im Problemlöseprozess helfen??</a:t>
            </a:r>
          </a:p>
          <a:p>
            <a:endParaRPr lang="de-DE" baseline="0" dirty="0"/>
          </a:p>
          <a:p>
            <a:r>
              <a:rPr lang="de-DE" baseline="0" dirty="0"/>
              <a:t>Wann sollte was angepasst werden?</a:t>
            </a:r>
          </a:p>
          <a:p>
            <a:endParaRPr lang="de-DE" baseline="0" dirty="0"/>
          </a:p>
          <a:p>
            <a:r>
              <a:rPr lang="de-DE" dirty="0"/>
              <a:t>Wobei kann der Mitarbeiter mit einem Assistenzsystem unterstützt werden?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740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Funktionen, die Assistenz übernehmen kann unterscheiden sich anhand der Ebenen in einem Unternehmen</a:t>
            </a:r>
          </a:p>
          <a:p>
            <a:endParaRPr lang="de-DE" dirty="0"/>
          </a:p>
          <a:p>
            <a:r>
              <a:rPr lang="de-DE" dirty="0"/>
              <a:t>Betrachtung der verschiedenen Unternehmensbereiche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900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99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 nun noch erklären, wo genau die Herausforderungen liegen…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42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das genaue Problem des Produktionsmitarbeiters?</a:t>
            </a:r>
          </a:p>
          <a:p>
            <a:r>
              <a:rPr lang="de-DE" dirty="0"/>
              <a:t>Modulare Anlagen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Anlagen bestehen aus einzelnen Modulen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Erfüllen verfahrenstechnische Grundfunktion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Werden mit Services gesteuert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Reduzieren Time-</a:t>
            </a:r>
            <a:r>
              <a:rPr lang="de-DE" dirty="0" err="1"/>
              <a:t>to</a:t>
            </a:r>
            <a:r>
              <a:rPr lang="de-DE" dirty="0"/>
              <a:t>-Market; erhöhen Flexibilität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Bringen neue Herausforderungen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Anlagenbediener ist stärker in Veränderungen eingebunden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 hoher Automatisierung ist Anlagenbediener vor allem in kritischen Situationen für Entscheidungen verantwortlich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Mensch trifft Entscheidungen anhand von Beobachtungen und </a:t>
            </a:r>
            <a:r>
              <a:rPr lang="de-DE" dirty="0" err="1"/>
              <a:t>Erfahungen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-&gt; Probleme können aufgrund der Flexibilität nicht mehr so gut auf Grundlage umfangreicher Erfahrungen gelöst werden</a:t>
            </a:r>
          </a:p>
          <a:p>
            <a:r>
              <a:rPr lang="de-DE" dirty="0"/>
              <a:t>Assistenzsysteme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Unterstützung bieten, indem sie physische und psychische Beanspruchung optimieren – Überlast vermeiden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Zusammenhänge darstellen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Können auf Faktoren</a:t>
            </a:r>
            <a:r>
              <a:rPr lang="de-DE" baseline="0" dirty="0"/>
              <a:t> hinweisen, die der Mensch übersieht und umgekehrt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43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dem Nutzer geholfen werden?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</a:t>
            </a:r>
            <a:r>
              <a:rPr lang="de-DE" baseline="0" dirty="0"/>
              <a:t> sieht ein Problemlöseprozess aus? Was für Merkmale haben (komplexe) Probleme?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Was (welche Aufgaben) kann man unterstützen?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Was will und sollte der Nutzer wissen?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8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entsteht ein Problem??</a:t>
            </a:r>
          </a:p>
          <a:p>
            <a:r>
              <a:rPr lang="de-DE" dirty="0"/>
              <a:t>Um zu wissen, wie man helfen kann –&gt;</a:t>
            </a:r>
            <a:r>
              <a:rPr lang="de-DE" baseline="0" dirty="0"/>
              <a:t> anschauen, wie Problemlöseprozess abläuft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bei der Individualisierung berücksichtigt werden sollte…</a:t>
            </a:r>
          </a:p>
          <a:p>
            <a:endParaRPr lang="de-DE" dirty="0"/>
          </a:p>
          <a:p>
            <a:r>
              <a:rPr lang="de-DE" dirty="0"/>
              <a:t>Abgeleitet daraus ergeben sich folgende Anforderungen an das Assistenzsystem…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87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Anhand dieser Anforderungen habe ich eine Interaktionsplattform entwickelt, die den Nutzer durch den Problemlöseprozess begleitet…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57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2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identifizieren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07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xmlns="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xmlns="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  <a:br>
              <a:rPr lang="de-DE" dirty="0"/>
            </a:br>
            <a:r>
              <a:rPr lang="de-DE" dirty="0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xmlns="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319797"/>
            <a:ext cx="44894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Kollaborative</a:t>
            </a:r>
            <a:r>
              <a:rPr lang="de-DE" sz="800" dirty="0">
                <a:solidFill>
                  <a:schemeClr val="bg2"/>
                </a:solidFill>
              </a:rPr>
              <a:t> Problemlösung in modularen Anlagen mittels persönlicher digitaler Assistenz</a:t>
            </a: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Meret Feldkemper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Diplomarbeit // 28.05.2019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414452" y="6280906"/>
            <a:ext cx="908050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4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4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4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4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Tx/>
        <a:buNone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Bearbeiter:	Meret Feldkemper</a:t>
            </a:r>
          </a:p>
          <a:p>
            <a:r>
              <a:rPr lang="de-DE" dirty="0"/>
              <a:t>Betreuer: 	Sebastian Heinze</a:t>
            </a:r>
          </a:p>
          <a:p>
            <a:r>
              <a:rPr lang="de-DE" dirty="0"/>
              <a:t>Abgabe:		02.05.2019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Verteidigung Diplomarbeit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Kollaborative</a:t>
            </a:r>
            <a:r>
              <a:rPr lang="de-DE" dirty="0"/>
              <a:t> Problemlösung in modularen Anlagen mittels persönlicher digitaler Assistenz</a:t>
            </a:r>
          </a:p>
        </p:txBody>
      </p:sp>
    </p:spTree>
    <p:extLst>
      <p:ext uri="{BB962C8B-B14F-4D97-AF65-F5344CB8AC3E}">
        <p14:creationId xmlns:p14="http://schemas.microsoft.com/office/powerpoint/2010/main" val="221000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verschiedenen </a:t>
            </a:r>
            <a:r>
              <a:rPr lang="de-DE" dirty="0">
                <a:solidFill>
                  <a:schemeClr val="accent4"/>
                </a:solidFill>
              </a:rPr>
              <a:t>Lösungen</a:t>
            </a:r>
            <a:r>
              <a:rPr lang="de-DE" dirty="0"/>
              <a:t> können in der Tabelle zahlenmäßig verglichen werden und sind optisch hervorgehoben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8889E3B0-4417-784C-82F0-A983D2B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0" y="1239106"/>
            <a:ext cx="8283600" cy="47823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01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Klustern</a:t>
            </a:r>
            <a:r>
              <a:rPr lang="de-DE" dirty="0"/>
              <a:t> von Problemen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CDAC60D-AA2A-D843-8B1A-60213158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33" y="1512735"/>
            <a:ext cx="4462534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definierten Anforderungen wurden größtenteils erfüllt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xmlns="" id="{D8B53BA4-2ACD-A744-A448-73256154755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47671429"/>
              </p:ext>
            </p:extLst>
          </p:nvPr>
        </p:nvGraphicFramePr>
        <p:xfrm>
          <a:off x="874713" y="1230490"/>
          <a:ext cx="10580689" cy="456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09">
                  <a:extLst>
                    <a:ext uri="{9D8B030D-6E8A-4147-A177-3AD203B41FA5}">
                      <a16:colId xmlns:a16="http://schemas.microsoft.com/office/drawing/2014/main" xmlns="" val="141174548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xmlns="" val="27420509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xmlns="" val="1971836177"/>
                    </a:ext>
                  </a:extLst>
                </a:gridCol>
                <a:gridCol w="2909713">
                  <a:extLst>
                    <a:ext uri="{9D8B030D-6E8A-4147-A177-3AD203B41FA5}">
                      <a16:colId xmlns:a16="http://schemas.microsoft.com/office/drawing/2014/main" xmlns="" val="3907636905"/>
                    </a:ext>
                  </a:extLst>
                </a:gridCol>
              </a:tblGrid>
              <a:tr h="38382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Anforderung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Bewertung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Positiv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Noch zu verbessern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943903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identifikation</a:t>
                      </a:r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Es wird auf Probleme aufmerksam gemacht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Ziele können definiert werden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Probleme eingeben können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0667029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/>
                        <a:t>Problem-</a:t>
                      </a:r>
                      <a:br>
                        <a:rPr lang="de-DE" dirty="0"/>
                      </a:br>
                      <a:r>
                        <a:rPr lang="de-DE" dirty="0" err="1"/>
                        <a:t>lösung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werden vorgeschlagen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Veränderungen werden angezeigt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Nutzer soll selber Lösungen eingeben und verändern können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Lösungen bewerten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470865"/>
                  </a:ext>
                </a:extLst>
              </a:tr>
              <a:tr h="1393421">
                <a:tc>
                  <a:txBody>
                    <a:bodyPr/>
                    <a:lstStyle/>
                    <a:p>
                      <a:r>
                        <a:rPr lang="de-DE" dirty="0" err="1"/>
                        <a:t>Klustern</a:t>
                      </a:r>
                      <a:r>
                        <a:rPr lang="de-DE" dirty="0"/>
                        <a:t/>
                      </a:r>
                      <a:br>
                        <a:rPr lang="de-DE" dirty="0"/>
                      </a:br>
                      <a:r>
                        <a:rPr lang="de-DE" dirty="0"/>
                        <a:t>von</a:t>
                      </a:r>
                      <a:br>
                        <a:rPr lang="de-DE" dirty="0"/>
                      </a:br>
                      <a:r>
                        <a:rPr lang="de-DE" dirty="0"/>
                        <a:t>Problemen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mit Merkmalen versehen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Probleme werden sortiert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9158171"/>
                  </a:ext>
                </a:extLst>
              </a:tr>
            </a:tbl>
          </a:graphicData>
        </a:graphic>
      </p:graphicFrame>
      <p:pic>
        <p:nvPicPr>
          <p:cNvPr id="5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9" y="3123703"/>
            <a:ext cx="1954842" cy="1128594"/>
          </a:xfrm>
          <a:prstGeom prst="rect">
            <a:avLst/>
          </a:prstGeom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29" y="4475077"/>
            <a:ext cx="1390441" cy="1190642"/>
          </a:xfrm>
          <a:prstGeom prst="rect">
            <a:avLst/>
          </a:prstGeom>
        </p:spPr>
      </p:pic>
      <p:pic>
        <p:nvPicPr>
          <p:cNvPr id="6" name="Inhaltsplatzhalter 3">
            <a:extLst>
              <a:ext uri="{FF2B5EF4-FFF2-40B4-BE49-F238E27FC236}">
                <a16:creationId xmlns:a16="http://schemas.microsoft.com/office/drawing/2014/main" xmlns="" id="{DBADCED9-543C-1E47-8AF6-1E397EC8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6" y="1838452"/>
            <a:ext cx="1618625" cy="938539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2E4E9CF-A817-5046-9043-99978E26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2149"/>
          <a:stretch/>
        </p:blipFill>
        <p:spPr>
          <a:xfrm>
            <a:off x="969189" y="2310921"/>
            <a:ext cx="1336932" cy="574114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xmlns="" id="{9227C67C-3D97-A64F-A6DB-21E03A1CF6EF}"/>
              </a:ext>
            </a:extLst>
          </p:cNvPr>
          <p:cNvSpPr/>
          <p:nvPr/>
        </p:nvSpPr>
        <p:spPr>
          <a:xfrm rot="631051">
            <a:off x="4731025" y="1931216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xmlns="" id="{C1E89D32-1598-AE45-9E03-117E3E3B83BA}"/>
              </a:ext>
            </a:extLst>
          </p:cNvPr>
          <p:cNvSpPr/>
          <p:nvPr/>
        </p:nvSpPr>
        <p:spPr>
          <a:xfrm>
            <a:off x="4720349" y="4778850"/>
            <a:ext cx="516835" cy="58309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xmlns="" id="{62C4CEF9-37E5-2741-839C-DA740D17F7AF}"/>
              </a:ext>
            </a:extLst>
          </p:cNvPr>
          <p:cNvSpPr/>
          <p:nvPr/>
        </p:nvSpPr>
        <p:spPr>
          <a:xfrm rot="2976413">
            <a:off x="4731024" y="3376169"/>
            <a:ext cx="516835" cy="583096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0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Auswertung des SUS Fragebogens erzielt, auf einer Skala von 0 bis 100, den Wert 75,8 – ist also überwiegend positiv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xmlns="" id="{4E0E0C97-BB89-B847-9C8D-DB3774AB858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4265052"/>
              </p:ext>
            </p:extLst>
          </p:nvPr>
        </p:nvGraphicFramePr>
        <p:xfrm>
          <a:off x="874712" y="1109800"/>
          <a:ext cx="6493497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xmlns="" id="{9EC49328-CBC4-6F4B-B338-5DD59EC36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348787"/>
              </p:ext>
            </p:extLst>
          </p:nvPr>
        </p:nvGraphicFramePr>
        <p:xfrm>
          <a:off x="6096000" y="1093303"/>
          <a:ext cx="6624000" cy="4813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C89A0B95-BF18-0B4C-B44A-D80FB17026FD}"/>
              </a:ext>
            </a:extLst>
          </p:cNvPr>
          <p:cNvSpPr/>
          <p:nvPr/>
        </p:nvSpPr>
        <p:spPr>
          <a:xfrm>
            <a:off x="6096000" y="1696279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3DE3305-4F9C-A64C-A426-6590DA208685}"/>
              </a:ext>
            </a:extLst>
          </p:cNvPr>
          <p:cNvSpPr/>
          <p:nvPr/>
        </p:nvSpPr>
        <p:spPr>
          <a:xfrm>
            <a:off x="6095999" y="3791812"/>
            <a:ext cx="5274365" cy="6228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EBD33672-8F96-C743-A61C-2D422D9E48AD}"/>
              </a:ext>
            </a:extLst>
          </p:cNvPr>
          <p:cNvSpPr/>
          <p:nvPr/>
        </p:nvSpPr>
        <p:spPr>
          <a:xfrm>
            <a:off x="744209" y="4504115"/>
            <a:ext cx="5274365" cy="6228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73DCD214-C6DB-744F-9625-02A650FB7159}"/>
              </a:ext>
            </a:extLst>
          </p:cNvPr>
          <p:cNvSpPr/>
          <p:nvPr/>
        </p:nvSpPr>
        <p:spPr>
          <a:xfrm>
            <a:off x="6096000" y="2370223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DDB21759-9FEC-B747-95C0-44E8EE6D6C7E}"/>
              </a:ext>
            </a:extLst>
          </p:cNvPr>
          <p:cNvSpPr/>
          <p:nvPr/>
        </p:nvSpPr>
        <p:spPr>
          <a:xfrm>
            <a:off x="744208" y="3075688"/>
            <a:ext cx="5274365" cy="6808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CC9236-3466-1B46-AD56-806C833F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Meinungen der Experten zur Nutzeroberfläche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27322A5B-6488-8648-88EB-1182449448FD}"/>
              </a:ext>
            </a:extLst>
          </p:cNvPr>
          <p:cNvGrpSpPr/>
          <p:nvPr/>
        </p:nvGrpSpPr>
        <p:grpSpPr>
          <a:xfrm>
            <a:off x="874711" y="1324747"/>
            <a:ext cx="3287312" cy="3878317"/>
            <a:chOff x="1780032" y="1330903"/>
            <a:chExt cx="3287312" cy="38783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223B501-B411-2E41-9A6E-476B4E389929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wird nicht mit zu vielen Informationen überfordert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Gute Übersichtlichkeit über die verschiedenen Lösungen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Auswahl von Zielen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9FABCFF3-E737-5F4D-8655-9FE3354B6A40}"/>
                </a:ext>
              </a:extLst>
            </p:cNvPr>
            <p:cNvSpPr/>
            <p:nvPr/>
          </p:nvSpPr>
          <p:spPr>
            <a:xfrm>
              <a:off x="1977041" y="1330903"/>
              <a:ext cx="8858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Positiv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9C7B0FAC-3BC8-9141-9524-E659F9B8290D}"/>
              </a:ext>
            </a:extLst>
          </p:cNvPr>
          <p:cNvGrpSpPr/>
          <p:nvPr/>
        </p:nvGrpSpPr>
        <p:grpSpPr>
          <a:xfrm>
            <a:off x="4521399" y="1324747"/>
            <a:ext cx="3287312" cy="3878317"/>
            <a:chOff x="1780032" y="1330903"/>
            <a:chExt cx="3287312" cy="387831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9F1005B5-D98A-5843-9604-AE69DD82B813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Andere / erweiterte Angabe von Fakten</a:t>
              </a:r>
            </a:p>
            <a:p>
              <a:pPr marL="75438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Abwägen der verschiedenen Lösungen ist schwierig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Fehlende Erklärungen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5DFBB683-1200-E84F-B46E-DA0D2F6D2D62}"/>
                </a:ext>
              </a:extLst>
            </p:cNvPr>
            <p:cNvSpPr/>
            <p:nvPr/>
          </p:nvSpPr>
          <p:spPr>
            <a:xfrm>
              <a:off x="1977040" y="1330903"/>
              <a:ext cx="263954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Verbesserungspotential 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D447D450-B96F-F645-B20E-3E43A258FDAA}"/>
              </a:ext>
            </a:extLst>
          </p:cNvPr>
          <p:cNvGrpSpPr/>
          <p:nvPr/>
        </p:nvGrpSpPr>
        <p:grpSpPr>
          <a:xfrm>
            <a:off x="8168087" y="1324747"/>
            <a:ext cx="3287312" cy="3878317"/>
            <a:chOff x="1780032" y="1330903"/>
            <a:chExt cx="3287312" cy="387831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A71AB0D9-3D29-FB49-BC29-374BA373E0AB}"/>
                </a:ext>
              </a:extLst>
            </p:cNvPr>
            <p:cNvSpPr/>
            <p:nvPr/>
          </p:nvSpPr>
          <p:spPr>
            <a:xfrm>
              <a:off x="1780032" y="1499917"/>
              <a:ext cx="3287312" cy="37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t"/>
            <a:lstStyle/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warnt, dass nach einiger Zeit nicht mehr alle Lösungen zur Verfügung stehen</a:t>
              </a:r>
            </a:p>
            <a:p>
              <a:pPr marL="342900" indent="-342900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Bei der Durchführung der Lösung unterstützen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50C5900B-51BA-F048-93D6-830E713D0A98}"/>
                </a:ext>
              </a:extLst>
            </p:cNvPr>
            <p:cNvSpPr/>
            <p:nvPr/>
          </p:nvSpPr>
          <p:spPr>
            <a:xfrm>
              <a:off x="1977041" y="1330903"/>
              <a:ext cx="275518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Gewünschte Funktionen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55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F459B3-5CC9-8141-8CBB-3D63C0BD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8"/>
            <a:ext cx="2001636" cy="1162402"/>
          </a:xfrm>
        </p:spPr>
      </p:pic>
      <p:cxnSp>
        <p:nvCxnSpPr>
          <p:cNvPr id="7" name="Gerade Verbindung mit Pfeil 6"/>
          <p:cNvCxnSpPr/>
          <p:nvPr/>
        </p:nvCxnSpPr>
        <p:spPr>
          <a:xfrm>
            <a:off x="3048000" y="1611489"/>
            <a:ext cx="646176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FAE6EC32-92E8-704F-83BA-F308FB46A402}"/>
              </a:ext>
            </a:extLst>
          </p:cNvPr>
          <p:cNvGrpSpPr/>
          <p:nvPr/>
        </p:nvGrpSpPr>
        <p:grpSpPr>
          <a:xfrm>
            <a:off x="853923" y="2342178"/>
            <a:ext cx="4272498" cy="1331417"/>
            <a:chOff x="1780032" y="1330903"/>
            <a:chExt cx="4272498" cy="133141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2D082488-1F16-6243-8438-DB6727A3BC50}"/>
                </a:ext>
              </a:extLst>
            </p:cNvPr>
            <p:cNvSpPr/>
            <p:nvPr/>
          </p:nvSpPr>
          <p:spPr>
            <a:xfrm>
              <a:off x="1780032" y="1499918"/>
              <a:ext cx="4272498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kann Probleme und Lösungen eingeben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Darstellung von Serviceabhängigkeiten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xmlns="" id="{456DFC42-7138-5842-B9B8-2933059BB8B0}"/>
                </a:ext>
              </a:extLst>
            </p:cNvPr>
            <p:cNvSpPr/>
            <p:nvPr/>
          </p:nvSpPr>
          <p:spPr>
            <a:xfrm>
              <a:off x="1977040" y="1330903"/>
              <a:ext cx="16946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User Interface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44F6D30-D5A4-C04A-ADBA-18E25851FDF5}"/>
              </a:ext>
            </a:extLst>
          </p:cNvPr>
          <p:cNvGrpSpPr/>
          <p:nvPr/>
        </p:nvGrpSpPr>
        <p:grpSpPr>
          <a:xfrm>
            <a:off x="853923" y="3941416"/>
            <a:ext cx="4272498" cy="1837549"/>
            <a:chOff x="1780031" y="1330903"/>
            <a:chExt cx="4272498" cy="183754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8E73C930-D810-B548-B325-2CD71D76ADBB}"/>
                </a:ext>
              </a:extLst>
            </p:cNvPr>
            <p:cNvSpPr/>
            <p:nvPr/>
          </p:nvSpPr>
          <p:spPr>
            <a:xfrm>
              <a:off x="1780031" y="1499917"/>
              <a:ext cx="4272498" cy="166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Daten müssen übertragen werden?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Wie werden die Informationen aus der modularen Anlage verarbeitet?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xmlns="" id="{9511CF2B-BCCD-B648-81EC-E6CF3F16BCED}"/>
                </a:ext>
              </a:extLst>
            </p:cNvPr>
            <p:cNvSpPr/>
            <p:nvPr/>
          </p:nvSpPr>
          <p:spPr>
            <a:xfrm>
              <a:off x="1977040" y="1330903"/>
              <a:ext cx="119532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Assistenz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xmlns="" id="{3D302C86-545B-9A4A-AAB4-6374FD9C12A9}"/>
              </a:ext>
            </a:extLst>
          </p:cNvPr>
          <p:cNvGrpSpPr/>
          <p:nvPr/>
        </p:nvGrpSpPr>
        <p:grpSpPr>
          <a:xfrm>
            <a:off x="5922473" y="3941416"/>
            <a:ext cx="5246420" cy="1837549"/>
            <a:chOff x="1780030" y="1330903"/>
            <a:chExt cx="5246420" cy="183754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23115AAF-35F2-6442-8E5B-8BD850E80E32}"/>
                </a:ext>
              </a:extLst>
            </p:cNvPr>
            <p:cNvSpPr/>
            <p:nvPr/>
          </p:nvSpPr>
          <p:spPr>
            <a:xfrm>
              <a:off x="1780030" y="1499918"/>
              <a:ext cx="5246420" cy="166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Probleme gibt es / treten häufig auf?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 Informationen muss das MTP bereitstellen, damit die Assistenz Lösungen finden kann?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xmlns="" id="{7F151E5E-545A-4F40-87DA-17083B145725}"/>
                </a:ext>
              </a:extLst>
            </p:cNvPr>
            <p:cNvSpPr/>
            <p:nvPr/>
          </p:nvSpPr>
          <p:spPr>
            <a:xfrm>
              <a:off x="1977040" y="1330903"/>
              <a:ext cx="1916335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</a:t>
              </a:r>
            </a:p>
          </p:txBody>
        </p:sp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C68FCCFB-2A0C-564E-B828-0F12F02C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19" y="-260048"/>
            <a:ext cx="4582606" cy="4582606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xmlns="" id="{4AD6B224-4D2D-8A46-8765-66056C9B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087" y="151928"/>
            <a:ext cx="728873" cy="728873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xmlns="" id="{179514B1-03B4-634D-8A2E-05A03355A374}"/>
              </a:ext>
            </a:extLst>
          </p:cNvPr>
          <p:cNvGrpSpPr/>
          <p:nvPr/>
        </p:nvGrpSpPr>
        <p:grpSpPr>
          <a:xfrm>
            <a:off x="10997770" y="715798"/>
            <a:ext cx="810070" cy="810070"/>
            <a:chOff x="871314" y="3149131"/>
            <a:chExt cx="810070" cy="810070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xmlns="" id="{8C86796E-E45A-0742-828D-A945A1189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Inhaltsplatzhalter 3">
              <a:extLst>
                <a:ext uri="{FF2B5EF4-FFF2-40B4-BE49-F238E27FC236}">
                  <a16:creationId xmlns:a16="http://schemas.microsoft.com/office/drawing/2014/main" xmlns="" id="{4F7EEB2D-D0D4-4345-9493-B29BA0CE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xmlns="" id="{92D927DF-3F4D-1040-ACE3-D2BC9247E5CB}"/>
              </a:ext>
            </a:extLst>
          </p:cNvPr>
          <p:cNvSpPr/>
          <p:nvPr/>
        </p:nvSpPr>
        <p:spPr>
          <a:xfrm>
            <a:off x="8360229" y="3673595"/>
            <a:ext cx="2338251" cy="43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xmlns="" id="{1CA8B657-F9AF-5243-AF7E-BB8501B06F90}"/>
              </a:ext>
            </a:extLst>
          </p:cNvPr>
          <p:cNvGrpSpPr/>
          <p:nvPr/>
        </p:nvGrpSpPr>
        <p:grpSpPr>
          <a:xfrm>
            <a:off x="5905749" y="2342178"/>
            <a:ext cx="3344726" cy="1331417"/>
            <a:chOff x="1780031" y="1330903"/>
            <a:chExt cx="3344726" cy="1331417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02092F8E-6236-034D-B034-00A54F99E62D}"/>
                </a:ext>
              </a:extLst>
            </p:cNvPr>
            <p:cNvSpPr/>
            <p:nvPr/>
          </p:nvSpPr>
          <p:spPr>
            <a:xfrm>
              <a:off x="1780031" y="1499918"/>
              <a:ext cx="3344726" cy="1162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Welchen Einfluss hat die Art der Informationen auf die Entscheidung des Nutzers?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xmlns="" id="{1B35C96E-3871-C044-9116-F5A9A8C99AFF}"/>
                </a:ext>
              </a:extLst>
            </p:cNvPr>
            <p:cNvSpPr/>
            <p:nvPr/>
          </p:nvSpPr>
          <p:spPr>
            <a:xfrm>
              <a:off x="1977041" y="1330903"/>
              <a:ext cx="8994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Nutzer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06489026-B1C2-DA4D-A2DD-8BB530639E10}"/>
              </a:ext>
            </a:extLst>
          </p:cNvPr>
          <p:cNvSpPr txBox="1"/>
          <p:nvPr/>
        </p:nvSpPr>
        <p:spPr>
          <a:xfrm>
            <a:off x="10698480" y="2598824"/>
            <a:ext cx="126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800" dirty="0"/>
              <a:t>[person by </a:t>
            </a:r>
            <a:r>
              <a:rPr lang="en" sz="800" dirty="0" err="1"/>
              <a:t>asianson.design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024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1"/>
          </a:xfrm>
        </p:spPr>
        <p:txBody>
          <a:bodyPr/>
          <a:lstStyle/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126813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648200"/>
          </a:xfrm>
        </p:spPr>
        <p:txBody>
          <a:bodyPr/>
          <a:lstStyle/>
          <a:p>
            <a:r>
              <a:rPr lang="de-DE" dirty="0"/>
              <a:t>[Bai18] 	S. Baier. </a:t>
            </a:r>
            <a:r>
              <a:rPr lang="en-US" i="1" dirty="0"/>
              <a:t>Process Industries 4.0: The Age of Modular Production - Visualization and Control of Modular 	Plants</a:t>
            </a:r>
            <a:r>
              <a:rPr lang="en-US" dirty="0"/>
              <a:t>. </a:t>
            </a:r>
            <a:r>
              <a:rPr lang="en-US" dirty="0" err="1"/>
              <a:t>Fachverband</a:t>
            </a:r>
            <a:r>
              <a:rPr lang="en-US" dirty="0"/>
              <a:t> </a:t>
            </a:r>
            <a:r>
              <a:rPr lang="de-DE" dirty="0"/>
              <a:t>Automation. Folie 14. Juli 2018</a:t>
            </a:r>
          </a:p>
          <a:p>
            <a:r>
              <a:rPr lang="de-DE" dirty="0"/>
              <a:t>[BFP11]	Tilmann </a:t>
            </a:r>
            <a:r>
              <a:rPr lang="de-DE" dirty="0" err="1"/>
              <a:t>Betsch</a:t>
            </a:r>
            <a:r>
              <a:rPr lang="de-DE" dirty="0"/>
              <a:t>, Joachim Funke und Henning Plessner. </a:t>
            </a:r>
            <a:r>
              <a:rPr lang="de-DE" i="1" dirty="0"/>
              <a:t>Denken - Urteilen, Entscheiden, Problemlösen</a:t>
            </a:r>
            <a:r>
              <a:rPr lang="de-DE" dirty="0"/>
              <a:t>. 	Berlin Heidelberg: ﻿Springer-Verlag, 2011. </a:t>
            </a:r>
          </a:p>
          <a:p>
            <a:r>
              <a:rPr lang="de-DE" dirty="0"/>
              <a:t>[Fun03]	Joachim Funke. </a:t>
            </a:r>
            <a:r>
              <a:rPr lang="de-DE" i="1" dirty="0"/>
              <a:t>Problemlösendes Denken</a:t>
            </a:r>
            <a:r>
              <a:rPr lang="de-DE" dirty="0"/>
              <a:t>. 1. Auflage. Stuttgart: Kohlhammer, 2003.</a:t>
            </a:r>
          </a:p>
          <a:p>
            <a:r>
              <a:rPr lang="de-DE" dirty="0"/>
              <a:t>[Got16]	Juliane Gottmann. </a:t>
            </a:r>
            <a:r>
              <a:rPr lang="de-DE" i="1" dirty="0"/>
              <a:t>Produktionscontrolling</a:t>
            </a:r>
            <a:r>
              <a:rPr lang="de-DE" dirty="0"/>
              <a:t>. Wiesbaden: Springer Fachmedien, 2016. </a:t>
            </a:r>
          </a:p>
          <a:p>
            <a:r>
              <a:rPr lang="de-DE" dirty="0"/>
              <a:t>[Her06]	Michael </a:t>
            </a:r>
            <a:r>
              <a:rPr lang="de-DE" dirty="0" err="1"/>
              <a:t>Herczeg</a:t>
            </a:r>
            <a:r>
              <a:rPr lang="de-DE" dirty="0"/>
              <a:t>. </a:t>
            </a:r>
            <a:r>
              <a:rPr lang="de-DE" i="1" dirty="0"/>
              <a:t>Interaktionsdesign: Gestaltung interaktiver und multimedialer Systeme</a:t>
            </a:r>
            <a:r>
              <a:rPr lang="de-DE" dirty="0"/>
              <a:t>. München: 	</a:t>
            </a:r>
            <a:r>
              <a:rPr lang="de-DE" dirty="0" err="1"/>
              <a:t>Oldenbourg</a:t>
            </a:r>
            <a:r>
              <a:rPr lang="de-DE" dirty="0"/>
              <a:t> Wissenschaftsverlag, 2006.</a:t>
            </a:r>
          </a:p>
          <a:p>
            <a:r>
              <a:rPr lang="de-DE" dirty="0"/>
              <a:t>[KA08]	Kenneth R. </a:t>
            </a:r>
            <a:r>
              <a:rPr lang="de-DE" dirty="0" err="1"/>
              <a:t>Koedinger</a:t>
            </a:r>
            <a:r>
              <a:rPr lang="de-DE" dirty="0"/>
              <a:t> und Vincent </a:t>
            </a:r>
            <a:r>
              <a:rPr lang="de-DE" dirty="0" err="1"/>
              <a:t>Aleven</a:t>
            </a:r>
            <a:r>
              <a:rPr lang="de-DE" dirty="0"/>
              <a:t>. „</a:t>
            </a:r>
            <a:r>
              <a:rPr lang="en" dirty="0"/>
              <a:t> Exploring the assistance dilemma in experiments with 	cognitive tutors”. In: </a:t>
            </a:r>
            <a:r>
              <a:rPr lang="en" i="1" dirty="0"/>
              <a:t>Educational Psychology Review </a:t>
            </a:r>
            <a:r>
              <a:rPr lang="en" dirty="0"/>
              <a:t>19.3 (2008), </a:t>
            </a:r>
            <a:r>
              <a:rPr lang="de-DE" dirty="0"/>
              <a:t>S. 239–264.</a:t>
            </a:r>
          </a:p>
          <a:p>
            <a:r>
              <a:rPr lang="de-DE" dirty="0"/>
              <a:t>[LG99]	Rudolf Lauber und Peter </a:t>
            </a:r>
            <a:r>
              <a:rPr lang="de-DE" dirty="0" err="1"/>
              <a:t>Göhner</a:t>
            </a:r>
            <a:r>
              <a:rPr lang="de-DE" dirty="0"/>
              <a:t>. </a:t>
            </a:r>
            <a:r>
              <a:rPr lang="de-DE" i="1" dirty="0"/>
              <a:t>Prozessautomatisierung 1</a:t>
            </a:r>
            <a:r>
              <a:rPr lang="de-DE" dirty="0"/>
              <a:t>. 3. Auflage. Berlin Heidelberg: Springer-	Verlag, 1999</a:t>
            </a:r>
          </a:p>
        </p:txBody>
      </p:sp>
    </p:spTree>
    <p:extLst>
      <p:ext uri="{BB962C8B-B14F-4D97-AF65-F5344CB8AC3E}">
        <p14:creationId xmlns:p14="http://schemas.microsoft.com/office/powerpoint/2010/main" val="46230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1" y="1481139"/>
            <a:ext cx="10580688" cy="4360862"/>
          </a:xfrm>
        </p:spPr>
        <p:txBody>
          <a:bodyPr/>
          <a:lstStyle/>
          <a:p>
            <a:r>
              <a:rPr lang="de-DE" dirty="0"/>
              <a:t>[Mil+05]	C. A. Miller, </a:t>
            </a:r>
            <a:r>
              <a:rPr lang="de-DE" dirty="0" err="1"/>
              <a:t>H.Funk</a:t>
            </a:r>
            <a:r>
              <a:rPr lang="de-DE" dirty="0"/>
              <a:t>, R. Goldman, J. Meisner und </a:t>
            </a:r>
            <a:r>
              <a:rPr lang="de-DE" dirty="0" err="1"/>
              <a:t>P.Wu</a:t>
            </a:r>
            <a:r>
              <a:rPr lang="de-DE" dirty="0"/>
              <a:t>. „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Adaptive vs. </a:t>
            </a:r>
            <a:r>
              <a:rPr lang="de-DE" dirty="0" err="1"/>
              <a:t>Adaptable</a:t>
            </a:r>
            <a:r>
              <a:rPr lang="de-DE" dirty="0"/>
              <a:t> UIs on 	</a:t>
            </a:r>
            <a:r>
              <a:rPr lang="de-DE" dirty="0" err="1"/>
              <a:t>Decision</a:t>
            </a:r>
            <a:r>
              <a:rPr lang="de-DE" dirty="0"/>
              <a:t> Making: „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Adaptiveness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“. In: </a:t>
            </a:r>
            <a:r>
              <a:rPr lang="de-DE" i="1" dirty="0"/>
              <a:t>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1st International Conference on </a:t>
            </a:r>
            <a:r>
              <a:rPr lang="de-DE" i="1" dirty="0" err="1"/>
              <a:t>Augmented</a:t>
            </a:r>
            <a:r>
              <a:rPr lang="de-DE" i="1" dirty="0"/>
              <a:t> </a:t>
            </a:r>
            <a:r>
              <a:rPr lang="de-DE" i="1" dirty="0" err="1"/>
              <a:t>Cognition</a:t>
            </a:r>
            <a:r>
              <a:rPr lang="de-DE" dirty="0"/>
              <a:t>. Las Vegas, Juli 2005, S. 1180–1189. </a:t>
            </a:r>
          </a:p>
          <a:p>
            <a:r>
              <a:rPr lang="de-DE" dirty="0"/>
              <a:t>[Mül18]	Romy Müller. „</a:t>
            </a:r>
            <a:r>
              <a:rPr lang="en" dirty="0"/>
              <a:t>Cognitive challenges of changeability: adjustment to system changes and transfer of 	knowledge in modular chemical plants”. In: Cognition, Technology and Work 21.1 (2018), S. 113-131.</a:t>
            </a:r>
          </a:p>
          <a:p>
            <a:r>
              <a:rPr lang="en" dirty="0"/>
              <a:t>[Urb+12]	</a:t>
            </a:r>
            <a:r>
              <a:rPr lang="de-DE" dirty="0"/>
              <a:t>Leon </a:t>
            </a:r>
            <a:r>
              <a:rPr lang="de-DE" dirty="0" err="1"/>
              <a:t>Urbas</a:t>
            </a:r>
            <a:r>
              <a:rPr lang="de-DE" dirty="0"/>
              <a:t>, Stephan Bleuel, Tobias Jäger, Stephan Schmitz, Lars </a:t>
            </a:r>
            <a:r>
              <a:rPr lang="de-DE" dirty="0" err="1"/>
              <a:t>Evetz</a:t>
            </a:r>
            <a:r>
              <a:rPr lang="de-DE" dirty="0"/>
              <a:t> und Tobias </a:t>
            </a:r>
            <a:r>
              <a:rPr lang="de-DE" dirty="0" err="1"/>
              <a:t>Nekolla</a:t>
            </a:r>
            <a:r>
              <a:rPr lang="de-DE" dirty="0"/>
              <a:t>. 	„Automatisierung von Prozessmodulen“. In: </a:t>
            </a:r>
            <a:r>
              <a:rPr lang="de-DE" i="1" dirty="0" err="1"/>
              <a:t>atp</a:t>
            </a:r>
            <a:r>
              <a:rPr lang="de-DE" i="1" dirty="0"/>
              <a:t> </a:t>
            </a:r>
            <a:r>
              <a:rPr lang="de-DE" i="1" dirty="0" err="1"/>
              <a:t>edition</a:t>
            </a:r>
            <a:r>
              <a:rPr lang="de-DE" i="1" dirty="0"/>
              <a:t> 54.</a:t>
            </a:r>
            <a:r>
              <a:rPr lang="de-DE" dirty="0"/>
              <a:t>1-2 (2012), S. 44–53. </a:t>
            </a:r>
          </a:p>
          <a:p>
            <a:r>
              <a:rPr lang="de-DE" dirty="0"/>
              <a:t>[Wan05]	</a:t>
            </a:r>
            <a:r>
              <a:rPr lang="en" dirty="0"/>
              <a:t>H. </a:t>
            </a:r>
            <a:r>
              <a:rPr lang="en" dirty="0" err="1"/>
              <a:t>Wandke</a:t>
            </a:r>
            <a:r>
              <a:rPr lang="en" dirty="0"/>
              <a:t>. „Assistance in human-machine interaction: A conceptual framework and a proposal for a 	taxonomy“. In: </a:t>
            </a:r>
            <a:r>
              <a:rPr lang="en" i="1" dirty="0"/>
              <a:t>Theoretical Issues in Ergonomics Science </a:t>
            </a:r>
            <a:r>
              <a:rPr lang="en" dirty="0"/>
              <a:t>6.2 (2005), S. 129– 155. </a:t>
            </a:r>
            <a:endParaRPr lang="de-DE" dirty="0"/>
          </a:p>
          <a:p>
            <a:r>
              <a:rPr lang="de-DE" dirty="0"/>
              <a:t>[Wei+18]	Kirsten </a:t>
            </a:r>
            <a:r>
              <a:rPr lang="de-DE" dirty="0" err="1"/>
              <a:t>Weisner</a:t>
            </a:r>
            <a:r>
              <a:rPr lang="de-DE" dirty="0"/>
              <a:t>, Marco Knittel, Sascha </a:t>
            </a:r>
            <a:r>
              <a:rPr lang="de-DE" dirty="0" err="1"/>
              <a:t>Wischniewski</a:t>
            </a:r>
            <a:r>
              <a:rPr lang="de-DE" dirty="0"/>
              <a:t>, Thomas </a:t>
            </a:r>
            <a:r>
              <a:rPr lang="de-DE" dirty="0" err="1"/>
              <a:t>Jaitner</a:t>
            </a:r>
            <a:r>
              <a:rPr lang="de-DE" dirty="0"/>
              <a:t>, Heiko </a:t>
            </a:r>
            <a:r>
              <a:rPr lang="de-DE" dirty="0" err="1"/>
              <a:t>Enderlein</a:t>
            </a:r>
            <a:r>
              <a:rPr lang="de-DE" dirty="0"/>
              <a:t>, Peter </a:t>
            </a:r>
            <a:r>
              <a:rPr lang="de-DE" dirty="0" err="1"/>
              <a:t>Kuhlang</a:t>
            </a:r>
            <a:r>
              <a:rPr lang="de-DE" dirty="0"/>
              <a:t> 	und Jochen </a:t>
            </a:r>
            <a:r>
              <a:rPr lang="de-DE" dirty="0" err="1"/>
              <a:t>Deuse</a:t>
            </a:r>
            <a:r>
              <a:rPr lang="de-DE" dirty="0"/>
              <a:t>. „Assistenzsystem zur Individualisierung der Arbeitsgestaltung“. In: </a:t>
            </a:r>
            <a:r>
              <a:rPr lang="de-DE" i="1" dirty="0"/>
              <a:t>ZWF Zeitschrift 	für wirtschaftlichen 	Fabrikbetrieb </a:t>
            </a:r>
            <a:r>
              <a:rPr lang="de-DE" dirty="0"/>
              <a:t>111.10 (2016), S. 598–601. </a:t>
            </a:r>
          </a:p>
        </p:txBody>
      </p:sp>
    </p:spTree>
    <p:extLst>
      <p:ext uri="{BB962C8B-B14F-4D97-AF65-F5344CB8AC3E}">
        <p14:creationId xmlns:p14="http://schemas.microsoft.com/office/powerpoint/2010/main" val="239093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65721FC-DA9D-7F4A-AC0A-E966CE2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96E9BA1-997F-8A42-8359-8118CAA4F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030287"/>
            <a:ext cx="3588431" cy="2081769"/>
          </a:xfrm>
          <a:prstGeom prst="rect">
            <a:avLst/>
          </a:prstGeom>
        </p:spPr>
      </p:pic>
      <p:sp>
        <p:nvSpPr>
          <p:cNvPr id="49" name="Abgerundete rechteckige Legende 48">
            <a:extLst>
              <a:ext uri="{FF2B5EF4-FFF2-40B4-BE49-F238E27FC236}">
                <a16:creationId xmlns:a16="http://schemas.microsoft.com/office/drawing/2014/main" xmlns="" id="{C3CD6BDE-7299-4D4A-B8A9-C380C4D21852}"/>
              </a:ext>
            </a:extLst>
          </p:cNvPr>
          <p:cNvSpPr/>
          <p:nvPr/>
        </p:nvSpPr>
        <p:spPr>
          <a:xfrm>
            <a:off x="3465368" y="3395114"/>
            <a:ext cx="2427514" cy="1490439"/>
          </a:xfrm>
          <a:prstGeom prst="wedgeRoundRectCallout">
            <a:avLst>
              <a:gd name="adj1" fmla="val -83003"/>
              <a:gd name="adj2" fmla="val 365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Es dauert 2 Tage das Modul zu warten.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Unsere Produktion darf nur 3 Stunden still stehen.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1114563" y="3330258"/>
            <a:ext cx="20255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Produktionsleitung</a:t>
            </a:r>
          </a:p>
        </p:txBody>
      </p:sp>
      <p:sp>
        <p:nvSpPr>
          <p:cNvPr id="52" name="Wolkenförmige Legende 51">
            <a:extLst>
              <a:ext uri="{FF2B5EF4-FFF2-40B4-BE49-F238E27FC236}">
                <a16:creationId xmlns:a16="http://schemas.microsoft.com/office/drawing/2014/main" xmlns="" id="{29DB6461-09BA-4847-ADB9-C5C694AA482B}"/>
              </a:ext>
            </a:extLst>
          </p:cNvPr>
          <p:cNvSpPr/>
          <p:nvPr/>
        </p:nvSpPr>
        <p:spPr>
          <a:xfrm>
            <a:off x="9372600" y="2075297"/>
            <a:ext cx="2503714" cy="1302160"/>
          </a:xfrm>
          <a:prstGeom prst="cloudCallout">
            <a:avLst>
              <a:gd name="adj1" fmla="val -68138"/>
              <a:gd name="adj2" fmla="val 725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Wie kann ich das Problem lösen?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7571256" y="3112056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74812B0A-9F6B-3B44-B974-C1947644856D}"/>
              </a:ext>
            </a:extLst>
          </p:cNvPr>
          <p:cNvSpPr txBox="1"/>
          <p:nvPr/>
        </p:nvSpPr>
        <p:spPr>
          <a:xfrm>
            <a:off x="7612585" y="2789955"/>
            <a:ext cx="14526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Mitarbeiterin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3086100" y="995671"/>
            <a:ext cx="758536" cy="3633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5492749" y="957571"/>
            <a:ext cx="3177715" cy="135766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136900" y="957571"/>
            <a:ext cx="2647950" cy="381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36900" y="1359022"/>
            <a:ext cx="2473452" cy="9269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5606639" y="1026266"/>
            <a:ext cx="2967162" cy="1256547"/>
          </a:xfrm>
          <a:prstGeom prst="roundRect">
            <a:avLst>
              <a:gd name="adj" fmla="val 768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450E285B-1E22-224A-BC30-3B594B0AB8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05" y="3360245"/>
            <a:ext cx="2683723" cy="26837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25FFE672-D5AF-9942-9B0E-D686769D51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3658505"/>
            <a:ext cx="2427514" cy="242751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15BA7C2B-FDD4-9A43-B648-82340AB30389}"/>
              </a:ext>
            </a:extLst>
          </p:cNvPr>
          <p:cNvSpPr txBox="1"/>
          <p:nvPr/>
        </p:nvSpPr>
        <p:spPr>
          <a:xfrm>
            <a:off x="934232" y="5705414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A57C5EF2-C8D0-5B41-8B85-7E67F99C3E5C}"/>
              </a:ext>
            </a:extLst>
          </p:cNvPr>
          <p:cNvSpPr txBox="1"/>
          <p:nvPr/>
        </p:nvSpPr>
        <p:spPr>
          <a:xfrm>
            <a:off x="7173658" y="5662457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438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Handlungsziele aufzugeben ist die einfachste Methode ein Problem loszuwerden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Meret Feldkemper, meret.feldkemper@tu-dresden.de</a:t>
            </a:r>
          </a:p>
        </p:txBody>
      </p:sp>
    </p:spTree>
    <p:extLst>
      <p:ext uri="{BB962C8B-B14F-4D97-AF65-F5344CB8AC3E}">
        <p14:creationId xmlns:p14="http://schemas.microsoft.com/office/powerpoint/2010/main" val="170794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81" y="233186"/>
            <a:ext cx="9899548" cy="5749925"/>
          </a:xfrm>
        </p:spPr>
      </p:pic>
    </p:spTree>
    <p:extLst>
      <p:ext uri="{BB962C8B-B14F-4D97-AF65-F5344CB8AC3E}">
        <p14:creationId xmlns:p14="http://schemas.microsoft.com/office/powerpoint/2010/main" val="300594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7"/>
            <a:ext cx="9900000" cy="5740389"/>
          </a:xfrm>
        </p:spPr>
      </p:pic>
    </p:spTree>
    <p:extLst>
      <p:ext uri="{BB962C8B-B14F-4D97-AF65-F5344CB8AC3E}">
        <p14:creationId xmlns:p14="http://schemas.microsoft.com/office/powerpoint/2010/main" val="191190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00" y="241200"/>
            <a:ext cx="9900000" cy="57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9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2534"/>
            <a:ext cx="9900000" cy="5715592"/>
          </a:xfrm>
        </p:spPr>
      </p:pic>
    </p:spTree>
    <p:extLst>
      <p:ext uri="{BB962C8B-B14F-4D97-AF65-F5344CB8AC3E}">
        <p14:creationId xmlns:p14="http://schemas.microsoft.com/office/powerpoint/2010/main" val="148975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55" y="241200"/>
            <a:ext cx="9900000" cy="5743985"/>
          </a:xfrm>
        </p:spPr>
      </p:pic>
    </p:spTree>
    <p:extLst>
      <p:ext uri="{BB962C8B-B14F-4D97-AF65-F5344CB8AC3E}">
        <p14:creationId xmlns:p14="http://schemas.microsoft.com/office/powerpoint/2010/main" val="325157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Anpassung an Problembereich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4" y="1230313"/>
            <a:ext cx="9527081" cy="4344987"/>
          </a:xfrm>
        </p:spPr>
      </p:pic>
    </p:spTree>
    <p:extLst>
      <p:ext uri="{BB962C8B-B14F-4D97-AF65-F5344CB8AC3E}">
        <p14:creationId xmlns:p14="http://schemas.microsoft.com/office/powerpoint/2010/main" val="49599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1FBBD2-01C0-C643-9B2B-EA6DB1DC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485" b="-1"/>
          <a:stretch/>
        </p:blipFill>
        <p:spPr>
          <a:xfrm>
            <a:off x="874712" y="1030288"/>
            <a:ext cx="2365528" cy="4582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598"/>
          <a:stretch/>
        </p:blipFill>
        <p:spPr>
          <a:xfrm>
            <a:off x="3618970" y="1030288"/>
            <a:ext cx="3884460" cy="37926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880" r="819"/>
          <a:stretch/>
        </p:blipFill>
        <p:spPr>
          <a:xfrm>
            <a:off x="7909399" y="1030287"/>
            <a:ext cx="3546000" cy="313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1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1FBBD2-01C0-C643-9B2B-EA6DB1DC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485" b="-1"/>
          <a:stretch/>
        </p:blipFill>
        <p:spPr>
          <a:xfrm>
            <a:off x="874712" y="1030288"/>
            <a:ext cx="2365528" cy="4582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598"/>
          <a:stretch/>
        </p:blipFill>
        <p:spPr>
          <a:xfrm>
            <a:off x="3611538" y="1030288"/>
            <a:ext cx="3884460" cy="379268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1388"/>
          <a:stretch/>
        </p:blipFill>
        <p:spPr>
          <a:xfrm>
            <a:off x="7909829" y="1030288"/>
            <a:ext cx="3545570" cy="31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47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D5AEAFE-EC04-F24C-A17A-158A347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3E904B5-FC63-2245-8D6F-9995C0DEC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79" y="1484313"/>
            <a:ext cx="8166755" cy="4344987"/>
          </a:xfrm>
        </p:spPr>
      </p:pic>
    </p:spTree>
    <p:extLst>
      <p:ext uri="{BB962C8B-B14F-4D97-AF65-F5344CB8AC3E}">
        <p14:creationId xmlns:p14="http://schemas.microsoft.com/office/powerpoint/2010/main" val="241605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D53ED9D-320B-244E-B0A4-990B8FD6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modulare Anlage bietet dem Anlagenbediener mehr Flexibilität, stellt ihn aber auch vor neue Herausforderungen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309443"/>
            <a:ext cx="5040000" cy="3474431"/>
            <a:chOff x="1780032" y="1330903"/>
            <a:chExt cx="5040000" cy="34744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b="1" dirty="0">
                  <a:solidFill>
                    <a:schemeClr val="tx1"/>
                  </a:solidFill>
                </a:rPr>
                <a:t>Hohe Flexibilität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299523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Modulare Anlagen [Urb+12]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6415399" y="1309443"/>
            <a:ext cx="5040000" cy="3474431"/>
            <a:chOff x="1780032" y="1330903"/>
            <a:chExt cx="5040000" cy="347443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8"/>
              <a:ext cx="5040000" cy="330541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r>
                <a:rPr lang="de-DE" b="1" dirty="0"/>
                <a:t/>
              </a:r>
              <a:br>
                <a:rPr lang="de-DE" b="1" dirty="0"/>
              </a:br>
              <a:r>
                <a:rPr lang="de-DE" b="1" dirty="0"/>
                <a:t/>
              </a:r>
              <a:br>
                <a:rPr lang="de-DE" b="1" dirty="0"/>
              </a:b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b="1" dirty="0"/>
            </a:p>
            <a:p>
              <a:pPr>
                <a:spcBef>
                  <a:spcPts val="1200"/>
                </a:spcBef>
              </a:pPr>
              <a:endParaRPr lang="de-DE" b="1" dirty="0"/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de-DE" b="1" dirty="0"/>
                <a:t>Probleme können nicht mehr auf Grundlage von umfangreicher Erfahrung gelöst werden</a:t>
              </a: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99523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6"/>
                  </a:solidFill>
                </a:rPr>
                <a:t>Herausforderungen [Mül18]</a:t>
              </a:r>
            </a:p>
          </p:txBody>
        </p:sp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9E133217-0E83-CE44-963B-7BFA06B4C221}"/>
              </a:ext>
            </a:extLst>
          </p:cNvPr>
          <p:cNvSpPr/>
          <p:nvPr/>
        </p:nvSpPr>
        <p:spPr>
          <a:xfrm>
            <a:off x="874711" y="5135154"/>
            <a:ext cx="5040001" cy="810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A4D8356B-5BF0-A340-A4FB-E9640C94CE72}"/>
              </a:ext>
            </a:extLst>
          </p:cNvPr>
          <p:cNvGrpSpPr/>
          <p:nvPr/>
        </p:nvGrpSpPr>
        <p:grpSpPr>
          <a:xfrm>
            <a:off x="874712" y="4952889"/>
            <a:ext cx="10580687" cy="1000941"/>
            <a:chOff x="874712" y="4952889"/>
            <a:chExt cx="10580687" cy="100094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874712" y="5121903"/>
              <a:ext cx="10580687" cy="810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071722" y="4952889"/>
              <a:ext cx="299522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2"/>
                  </a:solidFill>
                </a:rPr>
                <a:t>Assistenzsysteme [Wei+18]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C408373B-E69C-E74C-ADA7-001371D0BB2B}"/>
                </a:ext>
              </a:extLst>
            </p:cNvPr>
            <p:cNvSpPr/>
            <p:nvPr/>
          </p:nvSpPr>
          <p:spPr>
            <a:xfrm>
              <a:off x="874713" y="5121903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physische und psychische Beanspruchung optimieren – Überlast vermeiden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2C6C81A5-27A0-5947-A34A-B70FDFB60F1A}"/>
                </a:ext>
              </a:extLst>
            </p:cNvPr>
            <p:cNvSpPr/>
            <p:nvPr/>
          </p:nvSpPr>
          <p:spPr>
            <a:xfrm>
              <a:off x="6415398" y="5143284"/>
              <a:ext cx="5040000" cy="8105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Zusammenhänge darstellen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alle Faktoren berücksichtigen</a:t>
              </a: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3705" r="2899"/>
          <a:stretch/>
        </p:blipFill>
        <p:spPr>
          <a:xfrm>
            <a:off x="9132403" y="2136608"/>
            <a:ext cx="2238190" cy="132088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2137" r="1919"/>
          <a:stretch/>
        </p:blipFill>
        <p:spPr>
          <a:xfrm>
            <a:off x="6612407" y="1647470"/>
            <a:ext cx="2435190" cy="230145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6EE70321-353D-1B44-9CDD-1B2C7CF279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1" y="1688834"/>
            <a:ext cx="1415285" cy="251827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xmlns="" id="{C0C60D96-B798-5A46-A76F-DFF24FBBB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0" y="1682667"/>
            <a:ext cx="1695895" cy="25182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1D0660BD-C442-FC48-8405-1BD87D107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6" y="1688835"/>
            <a:ext cx="1730257" cy="2518276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F8FAFCD6-0987-ED4E-AFF1-47F2EDF89FD9}"/>
              </a:ext>
            </a:extLst>
          </p:cNvPr>
          <p:cNvSpPr txBox="1"/>
          <p:nvPr/>
        </p:nvSpPr>
        <p:spPr>
          <a:xfrm>
            <a:off x="5016709" y="4063871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[P2O-Lab]</a:t>
            </a:r>
          </a:p>
        </p:txBody>
      </p:sp>
    </p:spTree>
    <p:extLst>
      <p:ext uri="{BB962C8B-B14F-4D97-AF65-F5344CB8AC3E}">
        <p14:creationId xmlns:p14="http://schemas.microsoft.com/office/powerpoint/2010/main" val="330360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FD5523-7851-A043-B6A9-AB16F57D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– Zustand Problem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4161DFCC-B7ED-104E-A55F-5805A7DFB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8" y="1484313"/>
            <a:ext cx="8489436" cy="4344987"/>
          </a:xfrm>
        </p:spPr>
      </p:pic>
    </p:spTree>
    <p:extLst>
      <p:ext uri="{BB962C8B-B14F-4D97-AF65-F5344CB8AC3E}">
        <p14:creationId xmlns:p14="http://schemas.microsoft.com/office/powerpoint/2010/main" val="771719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08D667-F505-6949-BA79-5C28AA79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Prototyp - Zustand Lösungen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A5757A64-2FEB-194F-9D1D-E341434C0D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132740"/>
            <a:ext cx="10580686" cy="4592519"/>
          </a:xfrm>
        </p:spPr>
      </p:pic>
    </p:spTree>
    <p:extLst>
      <p:ext uri="{BB962C8B-B14F-4D97-AF65-F5344CB8AC3E}">
        <p14:creationId xmlns:p14="http://schemas.microsoft.com/office/powerpoint/2010/main" val="1174394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0623DED-DC16-7843-8D93-20186F3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Navigation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3C05055E-ACB1-E04D-ABDF-725E50C20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2461948"/>
            <a:ext cx="10580687" cy="1934104"/>
          </a:xfrm>
        </p:spPr>
      </p:pic>
    </p:spTree>
    <p:extLst>
      <p:ext uri="{BB962C8B-B14F-4D97-AF65-F5344CB8AC3E}">
        <p14:creationId xmlns:p14="http://schemas.microsoft.com/office/powerpoint/2010/main" val="258081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587004-B7DF-5045-9C0B-0660C21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Zustandsdiagramm Rezept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BA32FF54-8004-EC4C-B451-9DE95BCEFA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0" y="1484313"/>
            <a:ext cx="9858373" cy="4344987"/>
          </a:xfrm>
        </p:spPr>
      </p:pic>
    </p:spTree>
    <p:extLst>
      <p:ext uri="{BB962C8B-B14F-4D97-AF65-F5344CB8AC3E}">
        <p14:creationId xmlns:p14="http://schemas.microsoft.com/office/powerpoint/2010/main" val="348039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358FD0C-BC9C-224A-97DC-50E85919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Procedures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90D70A80-F13E-4148-9767-D676A46976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484313"/>
            <a:ext cx="10184649" cy="4344987"/>
          </a:xfrm>
        </p:spPr>
      </p:pic>
    </p:spTree>
    <p:extLst>
      <p:ext uri="{BB962C8B-B14F-4D97-AF65-F5344CB8AC3E}">
        <p14:creationId xmlns:p14="http://schemas.microsoft.com/office/powerpoint/2010/main" val="431744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C746DA-5BDE-0D47-83E3-DB7A3A00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Aktivitätsdiagramm Rezept – Zustand </a:t>
            </a:r>
            <a:r>
              <a:rPr lang="de-DE" dirty="0" err="1"/>
              <a:t>Steps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EDCE88AD-E358-BB42-8E08-A95860B38B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606570"/>
            <a:ext cx="10580687" cy="4100473"/>
          </a:xfrm>
        </p:spPr>
      </p:pic>
    </p:spTree>
    <p:extLst>
      <p:ext uri="{BB962C8B-B14F-4D97-AF65-F5344CB8AC3E}">
        <p14:creationId xmlns:p14="http://schemas.microsoft.com/office/powerpoint/2010/main" val="543329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Informationen können dem Nutzer durch unterschiedliche </a:t>
            </a:r>
            <a:r>
              <a:rPr lang="de-DE" dirty="0">
                <a:solidFill>
                  <a:schemeClr val="accent4"/>
                </a:solidFill>
              </a:rPr>
              <a:t>Geräte</a:t>
            </a:r>
            <a:r>
              <a:rPr lang="de-DE" dirty="0"/>
              <a:t> zur Verfügung gestellt werden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42" y="33994"/>
            <a:ext cx="648758" cy="6487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682785"/>
            <a:ext cx="810070" cy="81007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" y="3149131"/>
            <a:ext cx="810070" cy="8100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1726632"/>
            <a:ext cx="810070" cy="8100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3149131"/>
            <a:ext cx="810070" cy="8100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91" y="4577086"/>
            <a:ext cx="810071" cy="8100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577087"/>
            <a:ext cx="810070" cy="81007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" name="Gruppieren 18"/>
          <p:cNvGrpSpPr/>
          <p:nvPr/>
        </p:nvGrpSpPr>
        <p:grpSpPr>
          <a:xfrm>
            <a:off x="1780032" y="1388605"/>
            <a:ext cx="3730752" cy="1229417"/>
            <a:chOff x="1780032" y="1330903"/>
            <a:chExt cx="3730752" cy="1229417"/>
          </a:xfrm>
        </p:grpSpPr>
        <p:sp>
          <p:nvSpPr>
            <p:cNvPr id="11" name="Rechteck 1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Wenige, wichtige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Informationen über Nutzer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77040" y="1330903"/>
              <a:ext cx="151657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 err="1">
                  <a:solidFill>
                    <a:schemeClr val="accent4"/>
                  </a:solidFill>
                </a:rPr>
                <a:t>Smartwatch</a:t>
              </a:r>
              <a:endParaRPr lang="de-DE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80634" y="2854951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Einfach zu Handhaben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Nur eine Hand frei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87478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Tablet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7319612" y="1388605"/>
            <a:ext cx="3730752" cy="1229417"/>
            <a:chOff x="1780032" y="1330903"/>
            <a:chExt cx="3730752" cy="1229417"/>
          </a:xfrm>
        </p:grpSpPr>
        <p:sp>
          <p:nvSpPr>
            <p:cNvPr id="24" name="Rechteck 23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Bereitstellung von Informationen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Handsfree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Headset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19612" y="2854951"/>
            <a:ext cx="3730752" cy="1229417"/>
            <a:chOff x="1780032" y="1330903"/>
            <a:chExt cx="3730752" cy="1229417"/>
          </a:xfrm>
        </p:grpSpPr>
        <p:sp>
          <p:nvSpPr>
            <p:cNvPr id="27" name="Rechteck 26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Einblenden von Informationen in das Sichtfeld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77040" y="1330903"/>
              <a:ext cx="109093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AR-Brille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319612" y="4282907"/>
            <a:ext cx="3730752" cy="1229417"/>
            <a:chOff x="1780032" y="1330903"/>
            <a:chExt cx="3730752" cy="1229417"/>
          </a:xfrm>
        </p:grpSpPr>
        <p:sp>
          <p:nvSpPr>
            <p:cNvPr id="30" name="Rechteck 29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Beleuchtung des wichtigen Objekts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Fest verbaut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77040" y="1330903"/>
              <a:ext cx="117018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Projektor</a:t>
              </a:r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772363" y="4282907"/>
            <a:ext cx="3730752" cy="1229417"/>
            <a:chOff x="1780032" y="1330903"/>
            <a:chExt cx="3730752" cy="1229417"/>
          </a:xfrm>
        </p:grpSpPr>
        <p:sp>
          <p:nvSpPr>
            <p:cNvPr id="33" name="Rechteck 32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Stationär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Großes Display</a:t>
              </a:r>
            </a:p>
          </p:txBody>
        </p:sp>
        <p:sp>
          <p:nvSpPr>
            <p:cNvPr id="34" name="Rechteck 33"/>
            <p:cNvSpPr/>
            <p:nvPr/>
          </p:nvSpPr>
          <p:spPr>
            <a:xfrm>
              <a:off x="1977040" y="1330903"/>
              <a:ext cx="2053989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Desktopcomputer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93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Kommunikation </a:t>
            </a:r>
            <a:r>
              <a:rPr lang="de-DE" dirty="0"/>
              <a:t>zwischen Mensch und Maschine kann vielfältig erfolgen</a:t>
            </a:r>
            <a:endParaRPr lang="de-DE" dirty="0">
              <a:solidFill>
                <a:schemeClr val="accent4"/>
              </a:solidFill>
            </a:endParaRPr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398" y="0"/>
            <a:ext cx="736601" cy="736601"/>
          </a:xfrm>
          <a:prstGeom prst="rect">
            <a:avLst/>
          </a:prstGeom>
          <a:ln>
            <a:noFill/>
          </a:ln>
        </p:spPr>
      </p:pic>
      <p:grpSp>
        <p:nvGrpSpPr>
          <p:cNvPr id="5" name="Gruppieren 4"/>
          <p:cNvGrpSpPr/>
          <p:nvPr/>
        </p:nvGrpSpPr>
        <p:grpSpPr>
          <a:xfrm>
            <a:off x="7724646" y="1396228"/>
            <a:ext cx="3730752" cy="1229417"/>
            <a:chOff x="1780032" y="1330903"/>
            <a:chExt cx="3730752" cy="1229417"/>
          </a:xfrm>
        </p:grpSpPr>
        <p:sp>
          <p:nvSpPr>
            <p:cNvPr id="6" name="Rechteck 5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Gruppiert Interaktionselemente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Vielfältige Verwendung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1977040" y="1330903"/>
              <a:ext cx="214877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Formulare/Masken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7724646" y="2838531"/>
            <a:ext cx="3730752" cy="1229417"/>
            <a:chOff x="1780032" y="1330903"/>
            <a:chExt cx="3730752" cy="1229417"/>
          </a:xfrm>
        </p:grpSpPr>
        <p:sp>
          <p:nvSpPr>
            <p:cNvPr id="9" name="Rechteck 8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Abgegrenzter steuerbarer Bereich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1977040" y="1330903"/>
              <a:ext cx="98271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Fenster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7724646" y="4283404"/>
            <a:ext cx="3730752" cy="1229417"/>
            <a:chOff x="1780032" y="1330903"/>
            <a:chExt cx="3730752" cy="1229417"/>
          </a:xfrm>
        </p:grpSpPr>
        <p:sp>
          <p:nvSpPr>
            <p:cNvPr id="12" name="Rechteck 11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Direkte Bearbeitung der Objekte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Größe, Position verändern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77040" y="1330903"/>
              <a:ext cx="2401440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Direkte Manipulation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874713" y="1396228"/>
            <a:ext cx="4934768" cy="1229417"/>
            <a:chOff x="1780032" y="1330903"/>
            <a:chExt cx="4934768" cy="1229417"/>
          </a:xfrm>
        </p:grpSpPr>
        <p:sp>
          <p:nvSpPr>
            <p:cNvPr id="15" name="Rechteck 14"/>
            <p:cNvSpPr/>
            <p:nvPr/>
          </p:nvSpPr>
          <p:spPr>
            <a:xfrm>
              <a:off x="1780032" y="1499917"/>
              <a:ext cx="4934768" cy="106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Entsteht beim Lösen einer Aufgabe in Kooperation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Es sind mehrere Schritte notwendig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77039" y="1330903"/>
              <a:ext cx="419816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6"/>
                  </a:solidFill>
                </a:rPr>
                <a:t>Dialog zwischen Mensch und Maschine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078728" y="2838530"/>
            <a:ext cx="3730752" cy="1229418"/>
            <a:chOff x="1780032" y="1414270"/>
            <a:chExt cx="3730752" cy="1229418"/>
          </a:xfrm>
        </p:grpSpPr>
        <p:sp>
          <p:nvSpPr>
            <p:cNvPr id="18" name="Rechteck 17"/>
            <p:cNvSpPr/>
            <p:nvPr/>
          </p:nvSpPr>
          <p:spPr>
            <a:xfrm>
              <a:off x="1780032" y="1583285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Eingabe über Tastatur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Mensch muss sich erinnern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benutzerbestimmt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977040" y="1414270"/>
              <a:ext cx="139383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Kommando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078728" y="4283404"/>
            <a:ext cx="3730752" cy="1229417"/>
            <a:chOff x="1780032" y="1330903"/>
            <a:chExt cx="3730752" cy="1229417"/>
          </a:xfrm>
        </p:grpSpPr>
        <p:sp>
          <p:nvSpPr>
            <p:cNvPr id="21" name="Rechteck 20"/>
            <p:cNvSpPr/>
            <p:nvPr/>
          </p:nvSpPr>
          <p:spPr>
            <a:xfrm>
              <a:off x="1780032" y="1499917"/>
              <a:ext cx="3730752" cy="10604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Sortierte Kommandos in Liste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Auswahl durch Nutzer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solidFill>
                    <a:schemeClr val="tx1"/>
                  </a:solidFill>
                </a:rPr>
                <a:t>Statisches Menü: systembestimmt</a:t>
              </a:r>
            </a:p>
          </p:txBody>
        </p:sp>
        <p:sp>
          <p:nvSpPr>
            <p:cNvPr id="22" name="Rechteck 21"/>
            <p:cNvSpPr/>
            <p:nvPr/>
          </p:nvSpPr>
          <p:spPr>
            <a:xfrm>
              <a:off x="1977040" y="1330903"/>
              <a:ext cx="80428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accent4"/>
                  </a:solidFill>
                </a:rPr>
                <a:t>Menü</a:t>
              </a:r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4577619"/>
            <a:ext cx="810000" cy="81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1690443"/>
            <a:ext cx="810000" cy="81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3132746"/>
            <a:ext cx="810000" cy="81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20" y="4577619"/>
            <a:ext cx="810000" cy="81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20" y="3132746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kann sich durch Individualisierung an verschiedene komplexe Probleme anpassen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DDFD09A1-A6B0-9342-AB65-105EDD07B089}"/>
              </a:ext>
            </a:extLst>
          </p:cNvPr>
          <p:cNvGrpSpPr/>
          <p:nvPr/>
        </p:nvGrpSpPr>
        <p:grpSpPr>
          <a:xfrm>
            <a:off x="874712" y="1424808"/>
            <a:ext cx="4242844" cy="1913518"/>
            <a:chOff x="1780031" y="1330904"/>
            <a:chExt cx="4242844" cy="191351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xmlns="" id="{733A0DA2-B3B3-F74C-97DC-D926624029FC}"/>
                </a:ext>
              </a:extLst>
            </p:cNvPr>
            <p:cNvSpPr/>
            <p:nvPr/>
          </p:nvSpPr>
          <p:spPr>
            <a:xfrm>
              <a:off x="1780031" y="1499918"/>
              <a:ext cx="4242844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chemeClr val="tx1"/>
                  </a:solidFill>
                </a:rPr>
                <a:t>Vernetztheit</a:t>
              </a:r>
              <a:r>
                <a:rPr lang="de-DE" dirty="0">
                  <a:solidFill>
                    <a:schemeClr val="tx1"/>
                  </a:solidFill>
                </a:rPr>
                <a:t> der beteiligten Variablen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Dynamik der Problemsituation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Intransparenz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Projektile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5DB58B1-E9DA-5840-B5B0-B1B4870CC8E3}"/>
                </a:ext>
              </a:extLst>
            </p:cNvPr>
            <p:cNvSpPr/>
            <p:nvPr/>
          </p:nvSpPr>
          <p:spPr>
            <a:xfrm>
              <a:off x="1977040" y="1330904"/>
              <a:ext cx="3050574" cy="310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Komplexe Probleme [Fun03]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452A4D8D-665B-254B-B7B2-E1CA19F3DE0B}"/>
              </a:ext>
            </a:extLst>
          </p:cNvPr>
          <p:cNvGrpSpPr/>
          <p:nvPr/>
        </p:nvGrpSpPr>
        <p:grpSpPr>
          <a:xfrm>
            <a:off x="6525965" y="2041427"/>
            <a:ext cx="4791323" cy="2751558"/>
            <a:chOff x="1780032" y="1309590"/>
            <a:chExt cx="4791323" cy="2751558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578AE83D-19AC-314A-82D8-31EC0A9CFBD0}"/>
                </a:ext>
              </a:extLst>
            </p:cNvPr>
            <p:cNvSpPr/>
            <p:nvPr/>
          </p:nvSpPr>
          <p:spPr>
            <a:xfrm>
              <a:off x="1780032" y="1499918"/>
              <a:ext cx="4791323" cy="2561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Aufgabenstruktur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Arbeitsabläufe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Arbeitsobjekte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Interaktionsformen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Informationskodierung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Eigenschaften der Ein- und Ausgabegeräte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6F536EC4-42F4-E040-A050-1D6549632B61}"/>
                </a:ext>
              </a:extLst>
            </p:cNvPr>
            <p:cNvSpPr/>
            <p:nvPr/>
          </p:nvSpPr>
          <p:spPr>
            <a:xfrm>
              <a:off x="1977040" y="1309590"/>
              <a:ext cx="2900712" cy="38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Individualisierung [Her06]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97C7C757-E1B9-2643-82D2-AB820B550CB8}"/>
              </a:ext>
            </a:extLst>
          </p:cNvPr>
          <p:cNvGrpSpPr/>
          <p:nvPr/>
        </p:nvGrpSpPr>
        <p:grpSpPr>
          <a:xfrm>
            <a:off x="1725068" y="3751719"/>
            <a:ext cx="3940968" cy="1913518"/>
            <a:chOff x="1780032" y="1330904"/>
            <a:chExt cx="3940968" cy="191351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FD28236A-CD8A-D942-92B3-B64E544CFD36}"/>
                </a:ext>
              </a:extLst>
            </p:cNvPr>
            <p:cNvSpPr/>
            <p:nvPr/>
          </p:nvSpPr>
          <p:spPr>
            <a:xfrm>
              <a:off x="1780032" y="1499918"/>
              <a:ext cx="3940968" cy="1744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Klarheit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Zeitskala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Zeitdruck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Geforderte kognitive Aktivität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Bereich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4D02D8EB-F341-E341-A5F4-B26C99D0B877}"/>
                </a:ext>
              </a:extLst>
            </p:cNvPr>
            <p:cNvSpPr/>
            <p:nvPr/>
          </p:nvSpPr>
          <p:spPr>
            <a:xfrm>
              <a:off x="1977041" y="1330904"/>
              <a:ext cx="3534343" cy="310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unterscheiden [BFP11]</a:t>
              </a:r>
            </a:p>
          </p:txBody>
        </p:sp>
      </p:grpSp>
      <p:cxnSp>
        <p:nvCxnSpPr>
          <p:cNvPr id="13" name="Gewinkelte Verbindung 12">
            <a:extLst>
              <a:ext uri="{FF2B5EF4-FFF2-40B4-BE49-F238E27FC236}">
                <a16:creationId xmlns:a16="http://schemas.microsoft.com/office/drawing/2014/main" xmlns="" id="{6F0B961A-E735-5B44-97EE-371709C681AA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728881" y="3796798"/>
            <a:ext cx="1454660" cy="537714"/>
          </a:xfrm>
          <a:prstGeom prst="bentConnector2">
            <a:avLst/>
          </a:prstGeom>
          <a:ln w="190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325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Funktionen, die Assistenz übernehmen kann, unterscheiden sich anhand der Ebenen in einem Unternehmen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5466920"/>
              </p:ext>
            </p:extLst>
          </p:nvPr>
        </p:nvGraphicFramePr>
        <p:xfrm>
          <a:off x="874713" y="1484315"/>
          <a:ext cx="10580688" cy="41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366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98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3152"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Ebenen eines Unternehmens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Zeitliche Anforderungen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Automatisierungsfunktionen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Unternehmensführung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Jahre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Kostenanalysen, statistische Auswertungen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Produktionsplanung</a:t>
                      </a:r>
                      <a:r>
                        <a:rPr lang="de-DE" baseline="0" dirty="0"/>
                        <a:t> und Betriebsleitung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Monate, Wochen, 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Betriebsablaufplanung, </a:t>
                      </a:r>
                      <a:r>
                        <a:rPr lang="de-DE" b="1" dirty="0">
                          <a:solidFill>
                            <a:schemeClr val="accent4"/>
                          </a:solidFill>
                        </a:rPr>
                        <a:t>Kapazitätsoptimierung</a:t>
                      </a:r>
                      <a:r>
                        <a:rPr lang="de-DE" dirty="0"/>
                        <a:t>, Auswertung der Prozessergebnisse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Leitung technische Prozesse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Stunden,</a:t>
                      </a:r>
                      <a:r>
                        <a:rPr lang="de-DE" baseline="0" dirty="0"/>
                        <a:t> Minuten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Prozessüberwachung, An- und Abfahrten,</a:t>
                      </a:r>
                      <a:r>
                        <a:rPr lang="de-DE" baseline="0" dirty="0"/>
                        <a:t>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Störungsbehandlung</a:t>
                      </a:r>
                      <a:r>
                        <a:rPr lang="de-DE" baseline="0" dirty="0"/>
                        <a:t>, Prozessführung, Prozesssicherung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6550">
                <a:tc>
                  <a:txBody>
                    <a:bodyPr/>
                    <a:lstStyle/>
                    <a:p>
                      <a:r>
                        <a:rPr lang="de-DE" dirty="0"/>
                        <a:t>Prozessgrößen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Sekunden, Millisekunden,</a:t>
                      </a:r>
                      <a:r>
                        <a:rPr lang="de-DE" baseline="0" dirty="0"/>
                        <a:t> Mikrosekunden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Messen, Steuern,</a:t>
                      </a:r>
                      <a:r>
                        <a:rPr lang="de-DE" baseline="0" dirty="0"/>
                        <a:t> Stellen, Regeln, Verriegelungen, Not-Bedienen von Prozessgrößen,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Abschalten</a:t>
                      </a:r>
                      <a:r>
                        <a:rPr lang="de-DE" baseline="0" dirty="0"/>
                        <a:t>, </a:t>
                      </a:r>
                      <a:r>
                        <a:rPr lang="de-DE" b="1" baseline="0" dirty="0">
                          <a:solidFill>
                            <a:schemeClr val="accent4"/>
                          </a:solidFill>
                        </a:rPr>
                        <a:t>Schutz</a:t>
                      </a:r>
                      <a:endParaRPr lang="de-DE" b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8931C094-1625-A446-B2FF-B51DE0FA36CB}"/>
              </a:ext>
            </a:extLst>
          </p:cNvPr>
          <p:cNvSpPr/>
          <p:nvPr/>
        </p:nvSpPr>
        <p:spPr>
          <a:xfrm>
            <a:off x="874712" y="2923797"/>
            <a:ext cx="10580687" cy="9356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6BC1407A-17E6-AB43-A8BD-37E77B5EC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39" y="1265275"/>
            <a:ext cx="4582606" cy="45826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1E505A-8173-1347-AE02-C6C2BDD4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Agenda: Was ist zu tun, um den Nutzer sinnvoll bei der Lösung des Problems zu helfen?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1899543" y="4838552"/>
            <a:ext cx="2502336" cy="111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1. Stand der Technik:</a:t>
            </a:r>
          </a:p>
          <a:p>
            <a:r>
              <a:rPr lang="de-DE" dirty="0">
                <a:solidFill>
                  <a:schemeClr val="tx1"/>
                </a:solidFill>
              </a:rPr>
              <a:t>Wobei muss der Nutzer begleitet werden?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3261501" y="1265275"/>
            <a:ext cx="2452791" cy="98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2. Analyse:</a:t>
            </a:r>
          </a:p>
          <a:p>
            <a:r>
              <a:rPr lang="de-DE" dirty="0">
                <a:solidFill>
                  <a:schemeClr val="tx1"/>
                </a:solidFill>
              </a:rPr>
              <a:t>Was will und sollte der Nutzer wissen?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6403913" y="1265275"/>
            <a:ext cx="1994688" cy="98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4. Validierung:</a:t>
            </a:r>
          </a:p>
          <a:p>
            <a:r>
              <a:rPr lang="de-DE" dirty="0">
                <a:solidFill>
                  <a:schemeClr val="tx1"/>
                </a:solidFill>
              </a:rPr>
              <a:t>Ist der Nutzer jetzt glücklich?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5094883" y="4838553"/>
            <a:ext cx="2190929" cy="110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3. Konzept:</a:t>
            </a:r>
          </a:p>
          <a:p>
            <a:r>
              <a:rPr lang="de-DE" dirty="0">
                <a:solidFill>
                  <a:schemeClr val="tx1"/>
                </a:solidFill>
              </a:rPr>
              <a:t>So könnte man dem Nutzer helfen!</a:t>
            </a:r>
          </a:p>
        </p:txBody>
      </p:sp>
      <p:cxnSp>
        <p:nvCxnSpPr>
          <p:cNvPr id="12" name="Gerader Verbinder 11"/>
          <p:cNvCxnSpPr/>
          <p:nvPr/>
        </p:nvCxnSpPr>
        <p:spPr>
          <a:xfrm flipV="1">
            <a:off x="3223098" y="3166192"/>
            <a:ext cx="0" cy="1672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4493465" y="2250690"/>
            <a:ext cx="0" cy="8934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V="1">
            <a:off x="5828841" y="3200203"/>
            <a:ext cx="0" cy="163835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01257" y="2241121"/>
            <a:ext cx="0" cy="903007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8546592" y="3200202"/>
            <a:ext cx="0" cy="16383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xmlns="" id="{78AA0267-66A5-6246-A3BD-117F333C6256}"/>
              </a:ext>
            </a:extLst>
          </p:cNvPr>
          <p:cNvSpPr txBox="1"/>
          <p:nvPr/>
        </p:nvSpPr>
        <p:spPr>
          <a:xfrm>
            <a:off x="1081515" y="1637067"/>
            <a:ext cx="47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ln w="22225">
                  <a:solidFill>
                    <a:srgbClr val="000000"/>
                  </a:solidFill>
                  <a:prstDash val="solid"/>
                </a:ln>
                <a:noFill/>
              </a:rPr>
              <a:t>?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2553270" y="2997118"/>
            <a:ext cx="6746956" cy="294017"/>
          </a:xfrm>
          <a:prstGeom prst="rightArrow">
            <a:avLst>
              <a:gd name="adj1" fmla="val 50000"/>
              <a:gd name="adj2" fmla="val 99914"/>
            </a:avLst>
          </a:pr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xmlns="" id="{146231C7-ACB6-1141-A8C0-780B2A850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771" y="1375005"/>
            <a:ext cx="728873" cy="72887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xmlns="" id="{1E86F9E9-7E8E-7145-947D-482FF388A5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0" y="2052566"/>
            <a:ext cx="2294649" cy="2294649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xmlns="" id="{A77C338F-8650-384E-BB9C-FC6D06C49338}"/>
              </a:ext>
            </a:extLst>
          </p:cNvPr>
          <p:cNvGrpSpPr/>
          <p:nvPr/>
        </p:nvGrpSpPr>
        <p:grpSpPr>
          <a:xfrm>
            <a:off x="10736390" y="2241121"/>
            <a:ext cx="810070" cy="810070"/>
            <a:chOff x="871314" y="3149131"/>
            <a:chExt cx="810070" cy="810070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xmlns="" id="{EEDB8AC1-EF26-5F44-857F-1DB38F28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650">
              <a:off x="871314" y="3149131"/>
              <a:ext cx="810070" cy="8100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1" name="Inhaltsplatzhalter 3">
              <a:extLst>
                <a:ext uri="{FF2B5EF4-FFF2-40B4-BE49-F238E27FC236}">
                  <a16:creationId xmlns:a16="http://schemas.microsoft.com/office/drawing/2014/main" xmlns="" id="{14BB9544-174D-9A43-B0BF-1A3507E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81">
              <a:off x="1005188" y="3309074"/>
              <a:ext cx="589210" cy="4860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xmlns="" id="{2D396F29-6F3F-DA48-BC21-3E9D6778F3AE}"/>
              </a:ext>
            </a:extLst>
          </p:cNvPr>
          <p:cNvSpPr txBox="1"/>
          <p:nvPr/>
        </p:nvSpPr>
        <p:spPr>
          <a:xfrm>
            <a:off x="10578121" y="4070216"/>
            <a:ext cx="126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800" dirty="0"/>
              <a:t>[person by </a:t>
            </a:r>
            <a:r>
              <a:rPr lang="en" sz="800" dirty="0" err="1"/>
              <a:t>asianson.design</a:t>
            </a:r>
            <a:r>
              <a:rPr lang="en" sz="800" dirty="0"/>
              <a:t> from the Noun Project]</a:t>
            </a:r>
            <a:endParaRPr lang="de-DE" sz="8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70FAE2C0-B7F4-6F47-A948-26E77E762D6F}"/>
              </a:ext>
            </a:extLst>
          </p:cNvPr>
          <p:cNvSpPr txBox="1"/>
          <p:nvPr/>
        </p:nvSpPr>
        <p:spPr>
          <a:xfrm>
            <a:off x="706435" y="3962494"/>
            <a:ext cx="11931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800" dirty="0"/>
              <a:t>[user by </a:t>
            </a:r>
            <a:r>
              <a:rPr lang="en" sz="800" dirty="0" err="1"/>
              <a:t>Ditta</a:t>
            </a:r>
            <a:r>
              <a:rPr lang="en" sz="800" dirty="0"/>
              <a:t> from the Noun Project]</a:t>
            </a:r>
            <a:endParaRPr lang="de-DE" sz="800" dirty="0"/>
          </a:p>
        </p:txBody>
      </p:sp>
      <p:sp>
        <p:nvSpPr>
          <p:cNvPr id="3" name="Rechteck 2"/>
          <p:cNvSpPr/>
          <p:nvPr/>
        </p:nvSpPr>
        <p:spPr>
          <a:xfrm>
            <a:off x="9212890" y="5122167"/>
            <a:ext cx="1365231" cy="56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4F68B8E9-417E-0141-AE27-E298ED29929C}"/>
              </a:ext>
            </a:extLst>
          </p:cNvPr>
          <p:cNvSpPr/>
          <p:nvPr/>
        </p:nvSpPr>
        <p:spPr>
          <a:xfrm>
            <a:off x="7780977" y="4852277"/>
            <a:ext cx="2294848" cy="1045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r>
              <a:rPr lang="de-DE" b="1" dirty="0">
                <a:solidFill>
                  <a:schemeClr val="tx1"/>
                </a:solidFill>
              </a:rPr>
              <a:t>5. Ausblick:</a:t>
            </a:r>
          </a:p>
          <a:p>
            <a:r>
              <a:rPr lang="de-DE" dirty="0">
                <a:solidFill>
                  <a:schemeClr val="tx1"/>
                </a:solidFill>
              </a:rPr>
              <a:t>Das muss noch getan werden!</a:t>
            </a:r>
          </a:p>
        </p:txBody>
      </p:sp>
    </p:spTree>
    <p:extLst>
      <p:ext uri="{BB962C8B-B14F-4D97-AF65-F5344CB8AC3E}">
        <p14:creationId xmlns:p14="http://schemas.microsoft.com/office/powerpoint/2010/main" val="769748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5C45BC2-D7C9-6B42-A24E-E6D2E2F6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Daten, die vom MTP bereitgestellt werden</a:t>
            </a:r>
            <a:br>
              <a:rPr lang="de-DE" dirty="0"/>
            </a:br>
            <a:r>
              <a:rPr lang="de-DE" dirty="0"/>
              <a:t>Daten, die von der PFE angezeigt werden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B0DD2F3-4176-304E-AB88-1AD254411E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080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8F4240F-7C8A-724B-9E79-7F1500E9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Fragebogen: Vorwissen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1DFB35F5-1E06-844A-A0EC-89FED3179F4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01879950"/>
              </p:ext>
            </p:extLst>
          </p:nvPr>
        </p:nvGraphicFramePr>
        <p:xfrm>
          <a:off x="195840" y="1256506"/>
          <a:ext cx="137695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485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Problemlöseprozess besteht aus fünf Phasen, die ein Assistenz-system mit verschiedenen Funktionen unterstützen kann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874712" y="1544727"/>
            <a:ext cx="3240088" cy="1107422"/>
            <a:chOff x="874712" y="1487510"/>
            <a:chExt cx="3240088" cy="1107422"/>
          </a:xfrm>
        </p:grpSpPr>
        <p:sp>
          <p:nvSpPr>
            <p:cNvPr id="45" name="Ellipse 44"/>
            <p:cNvSpPr/>
            <p:nvPr/>
          </p:nvSpPr>
          <p:spPr>
            <a:xfrm>
              <a:off x="874712" y="1487510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844425"/>
              <a:ext cx="2880088" cy="750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Mit </a:t>
              </a:r>
              <a:r>
                <a:rPr lang="de-DE" b="1" dirty="0">
                  <a:solidFill>
                    <a:schemeClr val="accent4"/>
                  </a:solidFill>
                </a:rPr>
                <a:t>Signalen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auf Probleme aufmerksam machen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1487510"/>
              <a:ext cx="2560076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Problemidentifikation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525925" y="1533554"/>
            <a:ext cx="3614161" cy="1260812"/>
            <a:chOff x="879195" y="2768809"/>
            <a:chExt cx="3614161" cy="1260812"/>
          </a:xfrm>
        </p:grpSpPr>
        <p:sp>
          <p:nvSpPr>
            <p:cNvPr id="49" name="Ellipse 48"/>
            <p:cNvSpPr/>
            <p:nvPr/>
          </p:nvSpPr>
          <p:spPr>
            <a:xfrm>
              <a:off x="879195" y="2773411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3133410"/>
              <a:ext cx="3254161" cy="896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Bei Identifikation der Rand-bedingungen </a:t>
              </a:r>
              <a:r>
                <a:rPr lang="de-DE" b="1" dirty="0">
                  <a:solidFill>
                    <a:schemeClr val="accent4"/>
                  </a:solidFill>
                </a:rPr>
                <a:t>Orientierung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bieten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9195" y="2768809"/>
              <a:ext cx="3061881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Ziel- und Situationsanalyse</a:t>
              </a: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926056" y="3608999"/>
            <a:ext cx="3421881" cy="1062604"/>
            <a:chOff x="874712" y="4256433"/>
            <a:chExt cx="3379788" cy="1062604"/>
          </a:xfrm>
        </p:grpSpPr>
        <p:sp>
          <p:nvSpPr>
            <p:cNvPr id="53" name="Ellipse 52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r>
                <a:rPr lang="de-DE" dirty="0">
                  <a:solidFill>
                    <a:schemeClr val="tx1"/>
                  </a:solidFill>
                </a:rPr>
                <a:t>Durch </a:t>
              </a:r>
              <a:r>
                <a:rPr lang="de-DE" b="1" dirty="0">
                  <a:solidFill>
                    <a:schemeClr val="accent4"/>
                  </a:solidFill>
                </a:rPr>
                <a:t>Filtern</a:t>
              </a:r>
              <a:r>
                <a:rPr lang="de-DE" dirty="0">
                  <a:solidFill>
                    <a:schemeClr val="accent3"/>
                  </a:solidFill>
                </a:rPr>
                <a:t> </a:t>
              </a:r>
              <a:r>
                <a:rPr lang="de-DE" dirty="0">
                  <a:solidFill>
                    <a:schemeClr val="tx1"/>
                  </a:solidFill>
                </a:rPr>
                <a:t>von Lösungen die Entscheidung erleichtern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1" y="4256433"/>
              <a:ext cx="3019788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Planerstellung</a:t>
              </a: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588034" y="5022905"/>
            <a:ext cx="3421881" cy="1062604"/>
            <a:chOff x="874712" y="4256433"/>
            <a:chExt cx="3379788" cy="1062604"/>
          </a:xfrm>
        </p:grpSpPr>
        <p:sp>
          <p:nvSpPr>
            <p:cNvPr id="59" name="Ellipse 58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187758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Planausführung</a:t>
              </a:r>
            </a:p>
          </p:txBody>
        </p:sp>
      </p:grpSp>
      <p:grpSp>
        <p:nvGrpSpPr>
          <p:cNvPr id="62" name="Gruppieren 61"/>
          <p:cNvGrpSpPr/>
          <p:nvPr/>
        </p:nvGrpSpPr>
        <p:grpSpPr>
          <a:xfrm>
            <a:off x="871429" y="3608999"/>
            <a:ext cx="3421881" cy="1062604"/>
            <a:chOff x="874712" y="4256433"/>
            <a:chExt cx="3379788" cy="1062604"/>
          </a:xfrm>
        </p:grpSpPr>
        <p:sp>
          <p:nvSpPr>
            <p:cNvPr id="64" name="Ellipse 63"/>
            <p:cNvSpPr/>
            <p:nvPr/>
          </p:nvSpPr>
          <p:spPr>
            <a:xfrm>
              <a:off x="874712" y="4256433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616433"/>
              <a:ext cx="3019788" cy="702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234712" y="4256433"/>
              <a:ext cx="2245472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Ergebnisbewertung</a:t>
              </a:r>
            </a:p>
          </p:txBody>
        </p:sp>
      </p:grpSp>
      <p:cxnSp>
        <p:nvCxnSpPr>
          <p:cNvPr id="32" name="Gerade Verbindung mit Pfeil 31"/>
          <p:cNvCxnSpPr>
            <a:stCxn id="47" idx="3"/>
            <a:endCxn id="49" idx="2"/>
          </p:cNvCxnSpPr>
          <p:nvPr/>
        </p:nvCxnSpPr>
        <p:spPr>
          <a:xfrm flipV="1">
            <a:off x="3794788" y="1718156"/>
            <a:ext cx="1731137" cy="6571"/>
          </a:xfrm>
          <a:prstGeom prst="straightConnector1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/>
          <p:cNvCxnSpPr>
            <a:stCxn id="51" idx="3"/>
            <a:endCxn id="55" idx="0"/>
          </p:cNvCxnSpPr>
          <p:nvPr/>
        </p:nvCxnSpPr>
        <p:spPr>
          <a:xfrm>
            <a:off x="8947806" y="1713554"/>
            <a:ext cx="871432" cy="189544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cxnSpLocks/>
            <a:stCxn id="54" idx="2"/>
            <a:endCxn id="61" idx="3"/>
          </p:cNvCxnSpPr>
          <p:nvPr/>
        </p:nvCxnSpPr>
        <p:spPr>
          <a:xfrm rot="5400000">
            <a:off x="8070711" y="3454377"/>
            <a:ext cx="531302" cy="2965755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61" idx="0"/>
            <a:endCxn id="53" idx="2"/>
          </p:cNvCxnSpPr>
          <p:nvPr/>
        </p:nvCxnSpPr>
        <p:spPr>
          <a:xfrm rot="5400000" flipH="1" flipV="1">
            <a:off x="6297575" y="3394425"/>
            <a:ext cx="1233906" cy="2023055"/>
          </a:xfrm>
          <a:prstGeom prst="bentConnector2">
            <a:avLst/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stCxn id="59" idx="2"/>
            <a:endCxn id="64" idx="4"/>
          </p:cNvCxnSpPr>
          <p:nvPr/>
        </p:nvCxnSpPr>
        <p:spPr>
          <a:xfrm rot="10800000">
            <a:off x="1053672" y="3968999"/>
            <a:ext cx="3534363" cy="1233906"/>
          </a:xfrm>
          <a:prstGeom prst="bentConnector2">
            <a:avLst/>
          </a:prstGeom>
          <a:ln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winkelte Verbindung 77"/>
          <p:cNvCxnSpPr>
            <a:stCxn id="64" idx="0"/>
            <a:endCxn id="49" idx="4"/>
          </p:cNvCxnSpPr>
          <p:nvPr/>
        </p:nvCxnSpPr>
        <p:spPr>
          <a:xfrm rot="5400000" flipH="1" flipV="1">
            <a:off x="2524377" y="427451"/>
            <a:ext cx="1710843" cy="4652254"/>
          </a:xfrm>
          <a:prstGeom prst="bentConnector3">
            <a:avLst>
              <a:gd name="adj1" fmla="val 39930"/>
            </a:avLst>
          </a:prstGeom>
          <a:ln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14401BF3-0978-A24C-90D1-C0F0B6CDD29B}"/>
              </a:ext>
            </a:extLst>
          </p:cNvPr>
          <p:cNvSpPr/>
          <p:nvPr/>
        </p:nvSpPr>
        <p:spPr>
          <a:xfrm>
            <a:off x="5749470" y="3429000"/>
            <a:ext cx="1742176" cy="35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/>
                </a:solidFill>
              </a:rPr>
              <a:t>Störung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30798B25-C642-4F4D-AEB3-16AA8CABC34A}"/>
              </a:ext>
            </a:extLst>
          </p:cNvPr>
          <p:cNvSpPr txBox="1"/>
          <p:nvPr/>
        </p:nvSpPr>
        <p:spPr>
          <a:xfrm>
            <a:off x="9140086" y="5777732"/>
            <a:ext cx="296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Quellen: [BPF11], [Wan05]</a:t>
            </a:r>
          </a:p>
        </p:txBody>
      </p:sp>
    </p:spTree>
    <p:extLst>
      <p:ext uri="{BB962C8B-B14F-4D97-AF65-F5344CB8AC3E}">
        <p14:creationId xmlns:p14="http://schemas.microsoft.com/office/powerpoint/2010/main" val="13807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Assistenzsystem muss den Menschen, das Problem und die Ziele eines Unternehmens berücksichtigen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74712" y="1567263"/>
            <a:ext cx="3169469" cy="3093638"/>
            <a:chOff x="1780032" y="1330903"/>
            <a:chExt cx="3169469" cy="309363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2" y="1499919"/>
              <a:ext cx="3169469" cy="292462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Assistance Dilemma [KA07]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Hat individuelles Wissen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kann Lernprozess fördern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Mittleres Level an Automatisierung [Mil+05]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Generierung vieler Varianten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426153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Der Mensch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8285929" y="1564727"/>
            <a:ext cx="3168000" cy="3093350"/>
            <a:chOff x="1780033" y="1330903"/>
            <a:chExt cx="3168000" cy="309335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9"/>
              <a:ext cx="3168000" cy="292433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Verfolgt Ziele,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Produktivität und Effektivität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Einflussfaktoren, z. B.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Verfügbare Kapazitäten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Auslastung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Rüstaufwand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0" y="1330903"/>
              <a:ext cx="2834351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Unternehmen [Got16]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783A73D2-C025-644E-A194-3438D291D352}"/>
              </a:ext>
            </a:extLst>
          </p:cNvPr>
          <p:cNvGrpSpPr/>
          <p:nvPr/>
        </p:nvGrpSpPr>
        <p:grpSpPr>
          <a:xfrm>
            <a:off x="4581055" y="1567553"/>
            <a:ext cx="3168000" cy="3093348"/>
            <a:chOff x="1780033" y="1330903"/>
            <a:chExt cx="3149330" cy="309334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xmlns="" id="{4F68B8E9-417E-0141-AE27-E298ED29929C}"/>
                </a:ext>
              </a:extLst>
            </p:cNvPr>
            <p:cNvSpPr/>
            <p:nvPr/>
          </p:nvSpPr>
          <p:spPr>
            <a:xfrm>
              <a:off x="1780033" y="1499918"/>
              <a:ext cx="3149330" cy="2924333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Zeitdruck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Wenig Zeit – hohe Automatisierung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Viel Zeit – wenig Automatisierung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die Komplexität des Problems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Anpassung an den Bereich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B2717A64-B61E-B44C-B23D-CB509FB519CA}"/>
                </a:ext>
              </a:extLst>
            </p:cNvPr>
            <p:cNvSpPr/>
            <p:nvPr/>
          </p:nvSpPr>
          <p:spPr>
            <a:xfrm>
              <a:off x="1977041" y="1330903"/>
              <a:ext cx="1552986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Das Problem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95461B3F-E766-C848-9B57-7B3EEF09F711}"/>
              </a:ext>
            </a:extLst>
          </p:cNvPr>
          <p:cNvSpPr txBox="1"/>
          <p:nvPr/>
        </p:nvSpPr>
        <p:spPr>
          <a:xfrm>
            <a:off x="874712" y="5071715"/>
            <a:ext cx="273408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Produktionsplanung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/>
              <a:t>Betriebsleitung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0F1E87E4-1DED-8D44-BC78-75A7E5479EC2}"/>
              </a:ext>
            </a:extLst>
          </p:cNvPr>
          <p:cNvSpPr txBox="1"/>
          <p:nvPr/>
        </p:nvSpPr>
        <p:spPr>
          <a:xfrm>
            <a:off x="4581055" y="5071715"/>
            <a:ext cx="3167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Wirkt sich aus nach</a:t>
            </a:r>
            <a:br>
              <a:rPr lang="de-DE" dirty="0"/>
            </a:br>
            <a:r>
              <a:rPr lang="de-DE" b="1" dirty="0"/>
              <a:t>Monaten, Wochen, Tagen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FE09C2CA-28D6-0942-B00F-6E03086AAFAF}"/>
              </a:ext>
            </a:extLst>
          </p:cNvPr>
          <p:cNvSpPr txBox="1"/>
          <p:nvPr/>
        </p:nvSpPr>
        <p:spPr>
          <a:xfrm>
            <a:off x="8285929" y="4824454"/>
            <a:ext cx="31679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Betriebsablaufplanung, </a:t>
            </a:r>
            <a:r>
              <a:rPr lang="de-DE" b="1" dirty="0"/>
              <a:t>Kapazitätsoptimierung</a:t>
            </a:r>
            <a:r>
              <a:rPr lang="de-DE" dirty="0"/>
              <a:t>, Auswertung der Prozessergebnisse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B73BD5AD-90DF-E145-A8C3-B5A7F10C1858}"/>
              </a:ext>
            </a:extLst>
          </p:cNvPr>
          <p:cNvSpPr txBox="1"/>
          <p:nvPr/>
        </p:nvSpPr>
        <p:spPr>
          <a:xfrm>
            <a:off x="11172950" y="5190716"/>
            <a:ext cx="81785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[LG99]</a:t>
            </a:r>
          </a:p>
        </p:txBody>
      </p:sp>
    </p:spTree>
    <p:extLst>
      <p:ext uri="{BB962C8B-B14F-4D97-AF65-F5344CB8AC3E}">
        <p14:creationId xmlns:p14="http://schemas.microsoft.com/office/powerpoint/2010/main" val="8458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7C27DD-E1A5-4C41-94C9-B827DFE3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an das Assistenzsystem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053F7A82-DA86-B644-9208-26CCA6B0E563}"/>
              </a:ext>
            </a:extLst>
          </p:cNvPr>
          <p:cNvGrpSpPr/>
          <p:nvPr/>
        </p:nvGrpSpPr>
        <p:grpSpPr>
          <a:xfrm>
            <a:off x="874712" y="1567263"/>
            <a:ext cx="2815781" cy="3723474"/>
            <a:chOff x="1780032" y="1330903"/>
            <a:chExt cx="2815781" cy="372347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DF821E51-D6DE-5B43-B47F-F9D37945C46C}"/>
                </a:ext>
              </a:extLst>
            </p:cNvPr>
            <p:cNvSpPr/>
            <p:nvPr/>
          </p:nvSpPr>
          <p:spPr>
            <a:xfrm>
              <a:off x="1780032" y="1499919"/>
              <a:ext cx="2815781" cy="355445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begleiten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Kann Problem beschreiben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Auslöser des Problems und Problembereich muss markiert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Ziele müssen definiert werden können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BEE3C6F7-40AD-CC4F-BE50-6FC61CC906C7}"/>
                </a:ext>
              </a:extLst>
            </p:cNvPr>
            <p:cNvSpPr/>
            <p:nvPr/>
          </p:nvSpPr>
          <p:spPr>
            <a:xfrm>
              <a:off x="1977040" y="1330903"/>
              <a:ext cx="2476697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Problemidentifikation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EC5DBB8C-BF6E-4B40-B558-D2CAC01B2D28}"/>
              </a:ext>
            </a:extLst>
          </p:cNvPr>
          <p:cNvGrpSpPr/>
          <p:nvPr/>
        </p:nvGrpSpPr>
        <p:grpSpPr>
          <a:xfrm>
            <a:off x="8639617" y="1567263"/>
            <a:ext cx="2815200" cy="3722894"/>
            <a:chOff x="1780033" y="1330903"/>
            <a:chExt cx="2815200" cy="372289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6556A971-C444-4443-804A-214F689715BF}"/>
                </a:ext>
              </a:extLst>
            </p:cNvPr>
            <p:cNvSpPr/>
            <p:nvPr/>
          </p:nvSpPr>
          <p:spPr>
            <a:xfrm>
              <a:off x="1780033" y="1499919"/>
              <a:ext cx="2815200" cy="355387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Gleichzeitige Bearbeitung von Problemen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sortiert werden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Probleme sollen mit Merkmalen versehen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Zeit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Komplexität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Arbeitsaufwand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BE3A93F4-BE45-3F42-94E6-E8DAE6699981}"/>
                </a:ext>
              </a:extLst>
            </p:cNvPr>
            <p:cNvSpPr/>
            <p:nvPr/>
          </p:nvSpPr>
          <p:spPr>
            <a:xfrm>
              <a:off x="1977040" y="1330903"/>
              <a:ext cx="2210604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Probleme sortieren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CD8E09DB-A418-904D-9A84-9A90D6F85043}"/>
              </a:ext>
            </a:extLst>
          </p:cNvPr>
          <p:cNvGrpSpPr/>
          <p:nvPr/>
        </p:nvGrpSpPr>
        <p:grpSpPr>
          <a:xfrm>
            <a:off x="4404655" y="1567553"/>
            <a:ext cx="3520800" cy="3722894"/>
            <a:chOff x="1780033" y="1330903"/>
            <a:chExt cx="3500051" cy="3722894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767D5EA5-8733-AD4D-BBCA-6A7A107ADC7F}"/>
                </a:ext>
              </a:extLst>
            </p:cNvPr>
            <p:cNvSpPr/>
            <p:nvPr/>
          </p:nvSpPr>
          <p:spPr>
            <a:xfrm>
              <a:off x="1780033" y="1499918"/>
              <a:ext cx="3500051" cy="355387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tIns="180000" rtlCol="0" anchor="t"/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Assistenz soll Lösungen anhand der Ziele vorschlagen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Nutzer soll Lösungen vorschlagen können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vergleichbar sein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Auswirkungen auf Anlage</a:t>
              </a:r>
            </a:p>
            <a:p>
              <a:pPr marL="69723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Einflussfaktoren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Lösungen sollen bewertbar sein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8E2C8605-3ABC-8E48-A893-A8253F334C21}"/>
                </a:ext>
              </a:extLst>
            </p:cNvPr>
            <p:cNvSpPr/>
            <p:nvPr/>
          </p:nvSpPr>
          <p:spPr>
            <a:xfrm>
              <a:off x="1977041" y="1330903"/>
              <a:ext cx="1720552" cy="338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chemeClr val="accent4"/>
                  </a:solidFill>
                </a:rPr>
                <a:t>Problemlösung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47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eine </a:t>
            </a:r>
            <a:r>
              <a:rPr lang="de-DE" dirty="0">
                <a:solidFill>
                  <a:schemeClr val="accent6"/>
                </a:solidFill>
              </a:rPr>
              <a:t>Interaktionsplattform</a:t>
            </a:r>
            <a:r>
              <a:rPr lang="de-DE" dirty="0"/>
              <a:t> können </a:t>
            </a:r>
            <a:r>
              <a:rPr lang="de-DE" dirty="0">
                <a:solidFill>
                  <a:schemeClr val="accent2"/>
                </a:solidFill>
              </a:rPr>
              <a:t>Nutzer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chemeClr val="accent3"/>
                </a:solidFill>
              </a:rPr>
              <a:t>Assistenz</a:t>
            </a:r>
            <a:r>
              <a:rPr lang="de-DE" dirty="0"/>
              <a:t> miteinander kollaborieren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04124" y="125108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Nutzer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97437" y="1245440"/>
            <a:ext cx="27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Interaktionsplattform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592883" y="1245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Assistenz</a:t>
            </a:r>
          </a:p>
        </p:txBody>
      </p:sp>
      <p:cxnSp>
        <p:nvCxnSpPr>
          <p:cNvPr id="8" name="Gerader Verbinder 7"/>
          <p:cNvCxnSpPr/>
          <p:nvPr/>
        </p:nvCxnSpPr>
        <p:spPr>
          <a:xfrm>
            <a:off x="3145641" y="1245440"/>
            <a:ext cx="0" cy="469053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040798" y="1245440"/>
            <a:ext cx="0" cy="462844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9303103" y="1798596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Informationen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auswerten</a:t>
            </a:r>
          </a:p>
        </p:txBody>
      </p:sp>
      <p:cxnSp>
        <p:nvCxnSpPr>
          <p:cNvPr id="14" name="Gerade Verbindung mit Pfeil 13"/>
          <p:cNvCxnSpPr>
            <a:stCxn id="11" idx="1"/>
            <a:endCxn id="12" idx="3"/>
          </p:cNvCxnSpPr>
          <p:nvPr/>
        </p:nvCxnSpPr>
        <p:spPr>
          <a:xfrm flipH="1">
            <a:off x="5829882" y="2116096"/>
            <a:ext cx="3473221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bgerundetes Rechteck 14"/>
          <p:cNvSpPr/>
          <p:nvPr/>
        </p:nvSpPr>
        <p:spPr>
          <a:xfrm>
            <a:off x="1235582" y="1798596"/>
            <a:ext cx="1547819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Meldung lesen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03331" y="2319144"/>
            <a:ext cx="2872335" cy="107623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Problem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anzeigen</a:t>
            </a:r>
          </a:p>
        </p:txBody>
      </p:sp>
      <p:cxnSp>
        <p:nvCxnSpPr>
          <p:cNvPr id="18" name="Gerade Verbindung mit Pfeil 17"/>
          <p:cNvCxnSpPr>
            <a:stCxn id="12" idx="1"/>
            <a:endCxn id="15" idx="3"/>
          </p:cNvCxnSpPr>
          <p:nvPr/>
        </p:nvCxnSpPr>
        <p:spPr>
          <a:xfrm flipH="1" flipV="1">
            <a:off x="2783401" y="2116096"/>
            <a:ext cx="623072" cy="5449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1"/>
          <p:cNvCxnSpPr>
            <a:stCxn id="15" idx="2"/>
            <a:endCxn id="16" idx="1"/>
          </p:cNvCxnSpPr>
          <p:nvPr/>
        </p:nvCxnSpPr>
        <p:spPr>
          <a:xfrm rot="16200000" flipH="1">
            <a:off x="3744579" y="698508"/>
            <a:ext cx="423665" cy="389383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gerundetes Rechteck 22"/>
          <p:cNvSpPr/>
          <p:nvPr/>
        </p:nvSpPr>
        <p:spPr>
          <a:xfrm>
            <a:off x="1222079" y="3739063"/>
            <a:ext cx="1561323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Ziele definieren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9303103" y="3743867"/>
            <a:ext cx="1830663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nach Lösungen suchen</a:t>
            </a:r>
          </a:p>
        </p:txBody>
      </p:sp>
      <p:cxnSp>
        <p:nvCxnSpPr>
          <p:cNvPr id="28" name="Gewinkelte Verbindung 27"/>
          <p:cNvCxnSpPr>
            <a:stCxn id="16" idx="2"/>
            <a:endCxn id="23" idx="0"/>
          </p:cNvCxnSpPr>
          <p:nvPr/>
        </p:nvCxnSpPr>
        <p:spPr>
          <a:xfrm rot="5400000">
            <a:off x="4499277" y="898841"/>
            <a:ext cx="343686" cy="5336758"/>
          </a:xfrm>
          <a:prstGeom prst="bentConnector3">
            <a:avLst>
              <a:gd name="adj1" fmla="val 35219"/>
            </a:avLst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/>
          <p:cNvCxnSpPr>
            <a:stCxn id="24" idx="2"/>
            <a:endCxn id="25" idx="3"/>
          </p:cNvCxnSpPr>
          <p:nvPr/>
        </p:nvCxnSpPr>
        <p:spPr>
          <a:xfrm rot="5400000">
            <a:off x="8042326" y="2615468"/>
            <a:ext cx="412711" cy="3939509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bgerundetes Rechteck 32"/>
          <p:cNvSpPr/>
          <p:nvPr/>
        </p:nvSpPr>
        <p:spPr>
          <a:xfrm>
            <a:off x="1203001" y="4474078"/>
            <a:ext cx="1580401" cy="635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Lösungen begutachten</a:t>
            </a:r>
          </a:p>
        </p:txBody>
      </p:sp>
      <p:cxnSp>
        <p:nvCxnSpPr>
          <p:cNvPr id="38" name="Gerade Verbindung mit Pfeil 37"/>
          <p:cNvCxnSpPr>
            <a:stCxn id="25" idx="1"/>
            <a:endCxn id="33" idx="3"/>
          </p:cNvCxnSpPr>
          <p:nvPr/>
        </p:nvCxnSpPr>
        <p:spPr>
          <a:xfrm flipH="1">
            <a:off x="2783402" y="4791578"/>
            <a:ext cx="622724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/>
          <p:cNvSpPr/>
          <p:nvPr/>
        </p:nvSpPr>
        <p:spPr>
          <a:xfrm>
            <a:off x="6713376" y="5197938"/>
            <a:ext cx="1874541" cy="635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anzeigen</a:t>
            </a:r>
          </a:p>
        </p:txBody>
      </p:sp>
      <p:cxnSp>
        <p:nvCxnSpPr>
          <p:cNvPr id="43" name="Gewinkelte Verbindung 42"/>
          <p:cNvCxnSpPr>
            <a:stCxn id="33" idx="2"/>
            <a:endCxn id="41" idx="1"/>
          </p:cNvCxnSpPr>
          <p:nvPr/>
        </p:nvCxnSpPr>
        <p:spPr>
          <a:xfrm rot="16200000" flipH="1">
            <a:off x="4150109" y="2952171"/>
            <a:ext cx="406360" cy="4720174"/>
          </a:xfrm>
          <a:prstGeom prst="bentConnector2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9292322" y="5197938"/>
            <a:ext cx="1841444" cy="6350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Entscheidung speichern</a:t>
            </a:r>
          </a:p>
        </p:txBody>
      </p:sp>
      <p:cxnSp>
        <p:nvCxnSpPr>
          <p:cNvPr id="46" name="Gerade Verbindung mit Pfeil 45"/>
          <p:cNvCxnSpPr>
            <a:stCxn id="41" idx="3"/>
            <a:endCxn id="44" idx="1"/>
          </p:cNvCxnSpPr>
          <p:nvPr/>
        </p:nvCxnSpPr>
        <p:spPr>
          <a:xfrm>
            <a:off x="8587917" y="5515438"/>
            <a:ext cx="704405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3" idx="3"/>
            <a:endCxn id="24" idx="1"/>
          </p:cNvCxnSpPr>
          <p:nvPr/>
        </p:nvCxnSpPr>
        <p:spPr>
          <a:xfrm>
            <a:off x="2783402" y="4056563"/>
            <a:ext cx="6519701" cy="4804"/>
          </a:xfrm>
          <a:prstGeom prst="straightConnector1">
            <a:avLst/>
          </a:prstGeom>
          <a:ln w="25400">
            <a:solidFill>
              <a:srgbClr val="0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/>
          <p:cNvGrpSpPr/>
          <p:nvPr/>
        </p:nvGrpSpPr>
        <p:grpSpPr>
          <a:xfrm>
            <a:off x="3406473" y="1786023"/>
            <a:ext cx="2423409" cy="671043"/>
            <a:chOff x="4841518" y="1800301"/>
            <a:chExt cx="2423409" cy="671043"/>
          </a:xfrm>
        </p:grpSpPr>
        <p:sp>
          <p:nvSpPr>
            <p:cNvPr id="12" name="Abgerundetes Rechteck 11"/>
            <p:cNvSpPr/>
            <p:nvPr/>
          </p:nvSpPr>
          <p:spPr>
            <a:xfrm>
              <a:off x="4841518" y="1800301"/>
              <a:ext cx="2423409" cy="671043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Meldung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58" name="Grafik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" t="2149"/>
            <a:stretch/>
          </p:blipFill>
          <p:spPr>
            <a:xfrm>
              <a:off x="5866064" y="1871706"/>
              <a:ext cx="1336932" cy="574114"/>
            </a:xfrm>
            <a:prstGeom prst="rect">
              <a:avLst/>
            </a:prstGeom>
          </p:spPr>
        </p:pic>
      </p:grpSp>
      <p:sp>
        <p:nvSpPr>
          <p:cNvPr id="59" name="Textfeld 58"/>
          <p:cNvSpPr txBox="1"/>
          <p:nvPr/>
        </p:nvSpPr>
        <p:spPr>
          <a:xfrm>
            <a:off x="7556500" y="1784318"/>
            <a:ext cx="10390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Meldung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5258399" y="3712878"/>
            <a:ext cx="18101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 finden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7510012" y="4437880"/>
            <a:ext cx="1132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Lösungen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2229350" y="2851134"/>
            <a:ext cx="21201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bearbeiten</a:t>
            </a:r>
          </a:p>
        </p:txBody>
      </p:sp>
      <p:pic>
        <p:nvPicPr>
          <p:cNvPr id="104" name="Inhaltsplatzhalter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80" y="2385063"/>
            <a:ext cx="1618625" cy="938539"/>
          </a:xfrm>
        </p:spPr>
      </p:pic>
      <p:grpSp>
        <p:nvGrpSpPr>
          <p:cNvPr id="134" name="Gruppieren 133"/>
          <p:cNvGrpSpPr/>
          <p:nvPr/>
        </p:nvGrpSpPr>
        <p:grpSpPr>
          <a:xfrm>
            <a:off x="3406126" y="4253378"/>
            <a:ext cx="2872800" cy="1076400"/>
            <a:chOff x="3406126" y="4253378"/>
            <a:chExt cx="2872800" cy="1076400"/>
          </a:xfrm>
        </p:grpSpPr>
        <p:sp>
          <p:nvSpPr>
            <p:cNvPr id="25" name="Abgerundetes Rechteck 24"/>
            <p:cNvSpPr/>
            <p:nvPr/>
          </p:nvSpPr>
          <p:spPr>
            <a:xfrm>
              <a:off x="3406126" y="4253378"/>
              <a:ext cx="2872800" cy="1076400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>
                  <a:solidFill>
                    <a:schemeClr val="tx1"/>
                  </a:solidFill>
                </a:rPr>
                <a:t>Lösungen</a:t>
              </a:r>
              <a:br>
                <a:rPr lang="de-DE" dirty="0">
                  <a:solidFill>
                    <a:schemeClr val="tx1"/>
                  </a:solidFill>
                </a:rPr>
              </a:br>
              <a:r>
                <a:rPr lang="de-DE" dirty="0">
                  <a:solidFill>
                    <a:schemeClr val="tx1"/>
                  </a:solidFill>
                </a:rPr>
                <a:t>anzeigen</a:t>
              </a:r>
            </a:p>
          </p:txBody>
        </p:sp>
        <p:pic>
          <p:nvPicPr>
            <p:cNvPr id="116" name="Inhaltsplatzhalt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563" y="4323938"/>
              <a:ext cx="1620000" cy="935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Textfeld 116"/>
          <p:cNvSpPr txBox="1"/>
          <p:nvPr/>
        </p:nvSpPr>
        <p:spPr>
          <a:xfrm>
            <a:off x="3329719" y="5532508"/>
            <a:ext cx="1370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Entscheiden</a:t>
            </a:r>
          </a:p>
        </p:txBody>
      </p:sp>
      <p:sp>
        <p:nvSpPr>
          <p:cNvPr id="3" name="Ellipse 2"/>
          <p:cNvSpPr/>
          <p:nvPr/>
        </p:nvSpPr>
        <p:spPr>
          <a:xfrm>
            <a:off x="11406851" y="1936096"/>
            <a:ext cx="360000" cy="36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11401399" y="5329778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11455399" y="5383825"/>
            <a:ext cx="252000" cy="252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>
            <a:stCxn id="3" idx="2"/>
            <a:endCxn id="11" idx="3"/>
          </p:cNvCxnSpPr>
          <p:nvPr/>
        </p:nvCxnSpPr>
        <p:spPr>
          <a:xfrm flipH="1">
            <a:off x="11144547" y="2116096"/>
            <a:ext cx="26230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44" idx="3"/>
            <a:endCxn id="39" idx="2"/>
          </p:cNvCxnSpPr>
          <p:nvPr/>
        </p:nvCxnSpPr>
        <p:spPr>
          <a:xfrm flipV="1">
            <a:off x="11133766" y="5509778"/>
            <a:ext cx="267633" cy="566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A1158F-9938-8C4F-AA33-35EE3458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Nutzer wird durch Hervorheben der relevanten Bereiche und die definierten Ziele bei der </a:t>
            </a:r>
            <a:r>
              <a:rPr lang="de-DE" dirty="0">
                <a:solidFill>
                  <a:schemeClr val="accent4"/>
                </a:solidFill>
              </a:rPr>
              <a:t>Problembeschreibung</a:t>
            </a:r>
            <a:r>
              <a:rPr lang="de-DE" dirty="0"/>
              <a:t> unterstützt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ACB1ADDA-E202-8849-BB77-3B18280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3" y="1241069"/>
            <a:ext cx="8286754" cy="48049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10708"/>
      </p:ext>
    </p:extLst>
  </p:cSld>
  <p:clrMapOvr>
    <a:masterClrMapping/>
  </p:clrMapOvr>
</p:sld>
</file>

<file path=ppt/theme/theme1.xml><?xml version="1.0" encoding="utf-8"?>
<a:theme xmlns:a="http://schemas.openxmlformats.org/drawingml/2006/main" name="PCSPSE_2018_16zu9">
  <a:themeElements>
    <a:clrScheme name="PCS&amp;PSE">
      <a:dk1>
        <a:srgbClr val="00305E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S&amp;PSE_2018(1)" id="{0753DA83-48FD-4BFC-9E47-D5555841DAC7}" vid="{19CBFEF6-E2B1-418C-B812-8B00D31E477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PCSPSE_2018_16zu9</Template>
  <TotalTime>0</TotalTime>
  <Words>1348</Words>
  <Application>Microsoft Office PowerPoint</Application>
  <PresentationFormat>Breitbild</PresentationFormat>
  <Paragraphs>348</Paragraphs>
  <Slides>41</Slides>
  <Notes>14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Open Sans</vt:lpstr>
      <vt:lpstr>Calibri</vt:lpstr>
      <vt:lpstr>Wingdings</vt:lpstr>
      <vt:lpstr>PCSPSE_2018_16zu9</vt:lpstr>
      <vt:lpstr>Kollaborative Problemlösung in modularen Anlagen mittels persönlicher digitaler Assistenz</vt:lpstr>
      <vt:lpstr>Use Case</vt:lpstr>
      <vt:lpstr>Die modulare Anlage bietet dem Anlagenbediener mehr Flexibilität, stellt ihn aber auch vor neue Herausforderungen</vt:lpstr>
      <vt:lpstr>Agenda: Was ist zu tun, um den Nutzer sinnvoll bei der Lösung des Problems zu helfen?</vt:lpstr>
      <vt:lpstr>Ein Problemlöseprozess besteht aus fünf Phasen, die ein Assistenz-system mit verschiedenen Funktionen unterstützen kann</vt:lpstr>
      <vt:lpstr>Das Assistenzsystem muss den Menschen, das Problem und die Ziele eines Unternehmens berücksichtigen</vt:lpstr>
      <vt:lpstr>Anforderungen an das Assistenzsystem</vt:lpstr>
      <vt:lpstr>Durch eine Interaktionsplattform können Nutzer und Assistenz miteinander kollaborieren</vt:lpstr>
      <vt:lpstr>Der Nutzer wird durch Hervorheben der relevanten Bereiche und die definierten Ziele bei der Problembeschreibung unterstützt</vt:lpstr>
      <vt:lpstr>Die verschiedenen Lösungen können in der Tabelle zahlenmäßig verglichen werden und sind optisch hervorgehoben</vt:lpstr>
      <vt:lpstr>Klustern von Problemen</vt:lpstr>
      <vt:lpstr>Die definierten Anforderungen wurden größtenteils erfüllt</vt:lpstr>
      <vt:lpstr>Die Auswertung des SUS Fragebogens erzielt, auf einer Skala von 0 bis 100, den Wert 75,8 – ist also überwiegend positiv</vt:lpstr>
      <vt:lpstr>Meinungen der Experten zur Nutzeroberfläche</vt:lpstr>
      <vt:lpstr>Ausblick</vt:lpstr>
      <vt:lpstr>Quellen</vt:lpstr>
      <vt:lpstr>Quellen</vt:lpstr>
      <vt:lpstr>Quellen</vt:lpstr>
      <vt:lpstr>Quellen</vt:lpstr>
      <vt:lpstr>Handlungsziele aufzugeben ist die einfachste Methode ein Problem loszuwerden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Anpassung an Problembereich</vt:lpstr>
      <vt:lpstr>Rezept</vt:lpstr>
      <vt:lpstr>Rezept</vt:lpstr>
      <vt:lpstr>Zustandsdiagramm Prototyp</vt:lpstr>
      <vt:lpstr>Aktivitätsdiagramm Prototyp – Zustand Problem</vt:lpstr>
      <vt:lpstr>Aktivitätsdiagramm Prototyp - Zustand Lösungen</vt:lpstr>
      <vt:lpstr>Zustandsdiagramm Navigation</vt:lpstr>
      <vt:lpstr>Zustandsdiagramm Rezept</vt:lpstr>
      <vt:lpstr>Aktivitätsdiagramm Rezept – Zustand Procedures</vt:lpstr>
      <vt:lpstr>Aktivitätsdiagramm Rezept – Zustand Steps</vt:lpstr>
      <vt:lpstr>Informationen können dem Nutzer durch unterschiedliche Geräte zur Verfügung gestellt werden</vt:lpstr>
      <vt:lpstr>Kommunikation zwischen Mensch und Maschine kann vielfältig erfolgen</vt:lpstr>
      <vt:lpstr>Das Assistenzsystem kann sich durch Individualisierung an verschiedene komplexe Probleme anpassen</vt:lpstr>
      <vt:lpstr>Die Funktionen, die Assistenz übernehmen kann, unterscheiden sich anhand der Ebenen in einem Unternehmen</vt:lpstr>
      <vt:lpstr>Daten, die vom MTP bereitgestellt werden Daten, die von der PFE angezeigt werden</vt:lpstr>
      <vt:lpstr>Fragebogen: Vorwissen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Regelbasierte Erweiterung der Anlagenstruktur zur Suche Virtuell Funktionaler Module</dc:title>
  <dc:creator>ms608914</dc:creator>
  <cp:lastModifiedBy>Meret Feldkemper</cp:lastModifiedBy>
  <cp:revision>552</cp:revision>
  <cp:lastPrinted>2018-09-13T17:09:39Z</cp:lastPrinted>
  <dcterms:created xsi:type="dcterms:W3CDTF">2018-09-15T05:40:42Z</dcterms:created>
  <dcterms:modified xsi:type="dcterms:W3CDTF">2019-05-27T11:35:09Z</dcterms:modified>
</cp:coreProperties>
</file>